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5"/>
  </p:notesMasterIdLst>
  <p:sldIdLst>
    <p:sldId id="256" r:id="rId4"/>
    <p:sldId id="257" r:id="rId5"/>
    <p:sldId id="378" r:id="rId6"/>
    <p:sldId id="259" r:id="rId7"/>
    <p:sldId id="389" r:id="rId8"/>
    <p:sldId id="388" r:id="rId9"/>
    <p:sldId id="325" r:id="rId10"/>
    <p:sldId id="261" r:id="rId11"/>
    <p:sldId id="360" r:id="rId12"/>
    <p:sldId id="274" r:id="rId13"/>
    <p:sldId id="270" r:id="rId14"/>
    <p:sldId id="272" r:id="rId15"/>
    <p:sldId id="269" r:id="rId16"/>
    <p:sldId id="264" r:id="rId17"/>
    <p:sldId id="275" r:id="rId18"/>
    <p:sldId id="295" r:id="rId19"/>
    <p:sldId id="296" r:id="rId20"/>
    <p:sldId id="297" r:id="rId21"/>
    <p:sldId id="298" r:id="rId22"/>
    <p:sldId id="279" r:id="rId23"/>
    <p:sldId id="266" r:id="rId24"/>
    <p:sldId id="271" r:id="rId25"/>
    <p:sldId id="267" r:id="rId26"/>
    <p:sldId id="284" r:id="rId27"/>
    <p:sldId id="285" r:id="rId28"/>
    <p:sldId id="286" r:id="rId29"/>
    <p:sldId id="291" r:id="rId30"/>
    <p:sldId id="292" r:id="rId31"/>
    <p:sldId id="287" r:id="rId32"/>
    <p:sldId id="382" r:id="rId33"/>
    <p:sldId id="293" r:id="rId34"/>
    <p:sldId id="294" r:id="rId35"/>
    <p:sldId id="289" r:id="rId36"/>
    <p:sldId id="299" r:id="rId37"/>
    <p:sldId id="300" r:id="rId38"/>
    <p:sldId id="301" r:id="rId39"/>
    <p:sldId id="302" r:id="rId40"/>
    <p:sldId id="303" r:id="rId41"/>
    <p:sldId id="304" r:id="rId42"/>
    <p:sldId id="305" r:id="rId43"/>
    <p:sldId id="306" r:id="rId44"/>
    <p:sldId id="307" r:id="rId45"/>
    <p:sldId id="309" r:id="rId46"/>
    <p:sldId id="310" r:id="rId47"/>
    <p:sldId id="312" r:id="rId48"/>
    <p:sldId id="313" r:id="rId49"/>
    <p:sldId id="276" r:id="rId50"/>
    <p:sldId id="314" r:id="rId51"/>
    <p:sldId id="315" r:id="rId52"/>
    <p:sldId id="283" r:id="rId53"/>
    <p:sldId id="282" r:id="rId54"/>
    <p:sldId id="262" r:id="rId55"/>
    <p:sldId id="263" r:id="rId56"/>
    <p:sldId id="324" r:id="rId57"/>
    <p:sldId id="260" r:id="rId58"/>
    <p:sldId id="317" r:id="rId59"/>
    <p:sldId id="319" r:id="rId60"/>
    <p:sldId id="350" r:id="rId61"/>
    <p:sldId id="318" r:id="rId62"/>
    <p:sldId id="322" r:id="rId63"/>
    <p:sldId id="323" r:id="rId64"/>
  </p:sldIdLst>
  <p:sldSz cx="18288000" cy="10287000"/>
  <p:notesSz cx="6858000" cy="9144000"/>
  <p:embeddedFontLst>
    <p:embeddedFont>
      <p:font typeface="HK Grotesk Bold" panose="020B0604020202020204" charset="0"/>
      <p:regular r:id="rId66"/>
    </p:embeddedFont>
    <p:embeddedFont>
      <p:font typeface="HK Grotesk Light" panose="020B0604020202020204" charset="0"/>
      <p:regular r:id="rId67"/>
    </p:embeddedFont>
    <p:embeddedFont>
      <p:font typeface="HK Grotesk Light Bold" panose="020B0604020202020204" charset="0"/>
      <p:regular r:id="rId68"/>
    </p:embeddedFont>
    <p:embeddedFont>
      <p:font typeface="HK Grotesk Medium" panose="020B0604020202020204" charset="0"/>
      <p:regular r:id="rId69"/>
    </p:embeddedFont>
    <p:embeddedFont>
      <p:font typeface="Vesper Libre Bold" panose="020B0604020202020204" charset="0"/>
      <p:regular r:id="rId70"/>
    </p:embeddedFont>
    <p:embeddedFont>
      <p:font typeface="Vesper Libre Bold Bold"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33CC"/>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426" autoAdjust="0"/>
    <p:restoredTop sz="94884" autoAdjust="0"/>
  </p:normalViewPr>
  <p:slideViewPr>
    <p:cSldViewPr snapToGrid="0">
      <p:cViewPr varScale="1">
        <p:scale>
          <a:sx n="86" d="100"/>
          <a:sy n="86" d="100"/>
        </p:scale>
        <p:origin x="138" y="690"/>
      </p:cViewPr>
      <p:guideLst>
        <p:guide orient="horz" pos="2160"/>
        <p:guide pos="2880"/>
      </p:guideLst>
    </p:cSldViewPr>
  </p:slideViewPr>
  <p:outlineViewPr>
    <p:cViewPr>
      <p:scale>
        <a:sx n="33" d="100"/>
        <a:sy n="33" d="100"/>
      </p:scale>
      <p:origin x="0" y="-26868"/>
    </p:cViewPr>
  </p:outlineViewPr>
  <p:notesTextViewPr>
    <p:cViewPr>
      <p:scale>
        <a:sx n="1" d="1"/>
        <a:sy n="1" d="1"/>
      </p:scale>
      <p:origin x="0" y="0"/>
    </p:cViewPr>
  </p:notesTextViewPr>
  <p:sorterViewPr>
    <p:cViewPr>
      <p:scale>
        <a:sx n="50" d="100"/>
        <a:sy n="50" d="100"/>
      </p:scale>
      <p:origin x="0" y="0"/>
    </p:cViewPr>
  </p:sorterViewPr>
  <p:notesViewPr>
    <p:cSldViewPr snapToGrid="0">
      <p:cViewPr varScale="1">
        <p:scale>
          <a:sx n="63" d="100"/>
          <a:sy n="63" d="100"/>
        </p:scale>
        <p:origin x="270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1.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1775" y="477838"/>
            <a:ext cx="4562475" cy="2566987"/>
          </a:xfrm>
        </p:spPr>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
        <p:nvSpPr>
          <p:cNvPr id="3" name="Notes Placeholder 2">
            <a:extLst>
              <a:ext uri="{FF2B5EF4-FFF2-40B4-BE49-F238E27FC236}">
                <a16:creationId xmlns:a16="http://schemas.microsoft.com/office/drawing/2014/main" id="{5680C8DC-4495-05FB-94BD-C4E09B0AB6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784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45820" y="3251200"/>
            <a:ext cx="5520690" cy="3081338"/>
          </a:xfrm>
          <a:prstGeom prst="rect">
            <a:avLst/>
          </a:prstGeom>
        </p:spPr>
        <p:txBody>
          <a:bodyPr vert="horz" lIns="91440" tIns="45720" rIns="91440" bIns="45720" rtlCol="0"/>
          <a:lstStyle/>
          <a:p>
            <a:r>
              <a:rPr lang="en-US" dirty="0"/>
              <a:t>And the last August 2023 adoptions I will look at are in 291.151, which are related to freestanding emergency medical care facilities. These are also known as Class F pharmacies.</a:t>
            </a:r>
          </a:p>
          <a:p>
            <a:endParaRPr lang="en-US" dirty="0"/>
          </a:p>
          <a:p>
            <a:r>
              <a:rPr lang="en-US" dirty="0"/>
              <a:t>The amendments clarify that a pharmacist must verify the completeness and reconciliation of the perpetual inventory of controlled substances for this type of pharmacy.</a:t>
            </a:r>
          </a:p>
          <a:p>
            <a:endParaRPr lang="en-US" dirty="0"/>
          </a:p>
          <a:p>
            <a:r>
              <a:rPr lang="en-US" dirty="0"/>
              <a:t>Previously, the rule stated that the inventory "</a:t>
            </a:r>
            <a:r>
              <a:rPr lang="en-US" b="1" dirty="0"/>
              <a:t>shall be verified</a:t>
            </a:r>
            <a:r>
              <a:rPr lang="en-US" dirty="0"/>
              <a:t>", but did not specify by whom. The addition of this language serves to clarify that it must be a pharmacist.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47955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62939" y="3251200"/>
            <a:ext cx="5930365" cy="3081338"/>
          </a:xfrm>
          <a:prstGeom prst="rect">
            <a:avLst/>
          </a:prstGeom>
        </p:spPr>
        <p:txBody>
          <a:bodyPr vert="horz" lIns="91440" tIns="45720" rIns="91440" bIns="45720" rtlCol="0"/>
          <a:lstStyle/>
          <a:p>
            <a:r>
              <a:rPr lang="en-US" dirty="0"/>
              <a:t>The next amendment adopted in May was related to remote pharmacy services. Amendments to 291.121 essentially expanded the types of facilities in which remote pharmacy services can be provided using an automated pharmacy system, specifically adding those regulated under Chapters 464 and 577 of the Texas Health and Safety Code.</a:t>
            </a:r>
          </a:p>
          <a:p>
            <a:endParaRPr lang="en-US" dirty="0"/>
          </a:p>
          <a:p>
            <a:endParaRPr lang="en-US" dirty="0"/>
          </a:p>
          <a:p>
            <a:r>
              <a:rPr lang="en-US" dirty="0" err="1"/>
              <a:t>isit</a:t>
            </a:r>
            <a:endParaRPr lang="en-US" dirty="0"/>
          </a:p>
          <a:p>
            <a:r>
              <a:rPr lang="en-US" i="1" dirty="0"/>
              <a:t>The next amendment adopted in May was related to remote pharmacy services. Amendments to 291.121 essentially expanded the types of facilities in which remote pharmacy services can be provided using an automated Remote pharmacy licenses are granted to pharmacy system, specifically adding those regulated under Chapters 464 and 577 of the Texas Health and Safety Code.</a:t>
            </a:r>
          </a:p>
          <a:p>
            <a:endParaRPr lang="en-US" i="1" dirty="0"/>
          </a:p>
          <a:p>
            <a:r>
              <a:rPr lang="en-US" b="0" i="1" dirty="0">
                <a:solidFill>
                  <a:srgbClr val="000000"/>
                </a:solidFill>
                <a:effectLst/>
                <a:latin typeface="Times New Roman" panose="02020603050405020304" pitchFamily="18" charset="0"/>
              </a:rPr>
              <a:t>A provider pharmacy may provide remote pharmacy services using an automated pharmacy system to a jail or prison operated by or for the State of Texas, a jail or prison operated by local government or a healthcare facility regulated under Chapter 142 (home and  community support services – home health agencies) , 241 (health facility  - hospital) , 242 (nursing home / facility), 247 (assisted living facility) , 252 (immediate care facility for adults with intellectual disabilities), 464 (chemical dependency treatment facilities), 534 (community service center), or 577 (private mental hospitals and other mental health facilities), Health and Safety Code, provided drugs are administered by a licensed healthcare professional working in the jail, prison, or healthcare facility.</a:t>
            </a:r>
            <a:endParaRPr lang="en-US" i="1"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27138"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28650" y="3251200"/>
            <a:ext cx="5749290" cy="3081338"/>
          </a:xfrm>
          <a:prstGeom prst="rect">
            <a:avLst/>
          </a:prstGeom>
        </p:spPr>
        <p:txBody>
          <a:bodyPr vert="horz" lIns="91440" tIns="45720" rIns="91440" bIns="45720" rtlCol="0"/>
          <a:lstStyle/>
          <a:p>
            <a:r>
              <a:rPr lang="en-US" dirty="0"/>
              <a:t>The next adoptions were amendments to rule 291.121. These amendments allow remote pharmacy services to be provided at healthcare facilities regulated under Chapter 534 of the Health and Safety Code. </a:t>
            </a:r>
          </a:p>
          <a:p>
            <a:endParaRPr lang="en-US" dirty="0"/>
          </a:p>
          <a:p>
            <a:r>
              <a:rPr lang="en-US" dirty="0"/>
              <a:t>This amendment was put in place to make sure all healthcare facilities eligible to provide pharmacy services were included, and to not unintentionally exclude facilities.</a:t>
            </a:r>
          </a:p>
          <a:p>
            <a:endParaRPr lang="en-US" dirty="0"/>
          </a:p>
          <a:p>
            <a:endParaRPr lang="en-US" dirty="0"/>
          </a:p>
          <a:p>
            <a:pPr algn="ctr"/>
            <a:r>
              <a:rPr lang="en-US" sz="1800" dirty="0">
                <a:effectLst/>
                <a:latin typeface="Courier New" panose="02070309020205020404" pitchFamily="49" charset="0"/>
              </a:rPr>
              <a:t>MENTAL HEALTH AND INTELLECTUAL DISABILITY</a:t>
            </a:r>
          </a:p>
          <a:p>
            <a:pPr algn="ctr"/>
            <a:br>
              <a:rPr lang="en-US" dirty="0"/>
            </a:br>
            <a:r>
              <a:rPr lang="en-US" sz="1800" dirty="0">
                <a:effectLst/>
                <a:latin typeface="Courier New" panose="02070309020205020404" pitchFamily="49" charset="0"/>
              </a:rPr>
              <a:t>SUBTITLE A. SERVICES FOR PERSONS WITH MENTAL ILLNESS OR AN INTELLECTUAL DISABILITY</a:t>
            </a:r>
          </a:p>
          <a:p>
            <a:br>
              <a:rPr lang="en-US" dirty="0"/>
            </a:b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30325"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330324" y="3251200"/>
            <a:ext cx="5335171" cy="3081338"/>
          </a:xfrm>
          <a:prstGeom prst="rect">
            <a:avLst/>
          </a:prstGeom>
        </p:spPr>
        <p:txBody>
          <a:bodyPr vert="horz" lIns="91440" tIns="45720" rIns="91440" bIns="45720" rtlCol="0"/>
          <a:lstStyle/>
          <a:p>
            <a:r>
              <a:rPr lang="en-US" dirty="0"/>
              <a:t>The next adoptions are related to Class A pharmacy operational standards. </a:t>
            </a:r>
          </a:p>
          <a:p>
            <a:endParaRPr lang="en-US" dirty="0"/>
          </a:p>
          <a:p>
            <a:r>
              <a:rPr lang="en-US" dirty="0"/>
              <a:t>These amendments specify prepackaging and labeling requirements for dispensing donated drugs under the Health and Safety Code per House Bill 4332 which</a:t>
            </a:r>
          </a:p>
          <a:p>
            <a:pPr marL="228600" indent="-228600">
              <a:buAutoNum type="arabicPeriod"/>
            </a:pPr>
            <a:r>
              <a:rPr lang="en-US" sz="1800" dirty="0">
                <a:effectLst/>
                <a:latin typeface="Courier"/>
              </a:rPr>
              <a:t> </a:t>
            </a:r>
            <a:r>
              <a:rPr lang="en-US" sz="1800" u="sng" dirty="0">
                <a:solidFill>
                  <a:srgbClr val="228B22"/>
                </a:solidFill>
                <a:effectLst/>
                <a:latin typeface="Courier"/>
              </a:rPr>
              <a:t>(b)  A prepackaged prescription drug a participating</a:t>
            </a:r>
            <a:r>
              <a:rPr lang="en-US" sz="1800" dirty="0">
                <a:effectLst/>
                <a:latin typeface="Courier"/>
              </a:rPr>
              <a:t> </a:t>
            </a:r>
            <a:r>
              <a:rPr lang="en-US" sz="1800" u="sng" dirty="0">
                <a:solidFill>
                  <a:srgbClr val="228B22"/>
                </a:solidFill>
                <a:effectLst/>
                <a:latin typeface="Courier"/>
              </a:rPr>
              <a:t>provider dispenses to a recipient must contain a label that</a:t>
            </a:r>
            <a:r>
              <a:rPr lang="en-US" sz="1800" dirty="0">
                <a:effectLst/>
                <a:latin typeface="Courier"/>
              </a:rPr>
              <a:t> </a:t>
            </a:r>
            <a:r>
              <a:rPr lang="en-US" sz="1800" u="sng" dirty="0">
                <a:solidFill>
                  <a:srgbClr val="228B22"/>
                </a:solidFill>
                <a:effectLst/>
                <a:latin typeface="Courier"/>
              </a:rPr>
              <a:t>includes:</a:t>
            </a:r>
            <a:r>
              <a:rPr lang="en-US" sz="1800" dirty="0">
                <a:effectLst/>
                <a:latin typeface="Courier"/>
              </a:rPr>
              <a:t>              </a:t>
            </a:r>
            <a:r>
              <a:rPr lang="en-US" sz="1800" u="sng" dirty="0">
                <a:solidFill>
                  <a:srgbClr val="228B22"/>
                </a:solidFill>
                <a:effectLst/>
                <a:latin typeface="Courier"/>
              </a:rPr>
              <a:t>(1)  the drug's brand name or, for a generic version of</a:t>
            </a:r>
            <a:r>
              <a:rPr lang="en-US" sz="1800" dirty="0">
                <a:effectLst/>
                <a:latin typeface="Courier"/>
              </a:rPr>
              <a:t> </a:t>
            </a:r>
            <a:r>
              <a:rPr lang="en-US" sz="1800" u="sng" dirty="0">
                <a:solidFill>
                  <a:srgbClr val="228B22"/>
                </a:solidFill>
                <a:effectLst/>
                <a:latin typeface="Courier"/>
              </a:rPr>
              <a:t>the drug, the drug's generic name and the manufacturer or</a:t>
            </a:r>
            <a:r>
              <a:rPr lang="en-US" sz="1800" dirty="0">
                <a:effectLst/>
                <a:latin typeface="Courier"/>
              </a:rPr>
              <a:t> </a:t>
            </a:r>
            <a:r>
              <a:rPr lang="en-US" sz="1800" u="sng" dirty="0">
                <a:solidFill>
                  <a:srgbClr val="228B22"/>
                </a:solidFill>
                <a:effectLst/>
                <a:latin typeface="Courier"/>
              </a:rPr>
              <a:t>distributor of the drug;</a:t>
            </a:r>
            <a:r>
              <a:rPr lang="en-US" sz="1800" dirty="0">
                <a:effectLst/>
                <a:latin typeface="Courier"/>
              </a:rPr>
              <a:t>              </a:t>
            </a:r>
            <a:r>
              <a:rPr lang="en-US" sz="1800" u="sng" dirty="0">
                <a:solidFill>
                  <a:srgbClr val="228B22"/>
                </a:solidFill>
                <a:effectLst/>
                <a:latin typeface="Courier"/>
              </a:rPr>
              <a:t>(2)  the amount of the drug in a given dose;</a:t>
            </a:r>
            <a:r>
              <a:rPr lang="en-US" sz="1800" dirty="0">
                <a:effectLst/>
                <a:latin typeface="Courier"/>
              </a:rPr>
              <a:t>              </a:t>
            </a:r>
            <a:r>
              <a:rPr lang="en-US" sz="1800" u="sng" dirty="0">
                <a:solidFill>
                  <a:srgbClr val="228B22"/>
                </a:solidFill>
                <a:effectLst/>
                <a:latin typeface="Courier"/>
              </a:rPr>
              <a:t>(3)  the drug's lot number;</a:t>
            </a:r>
            <a:r>
              <a:rPr lang="en-US" sz="1800" dirty="0">
                <a:effectLst/>
                <a:latin typeface="Courier"/>
              </a:rPr>
              <a:t>              </a:t>
            </a:r>
            <a:r>
              <a:rPr lang="en-US" sz="1800" u="sng" dirty="0">
                <a:solidFill>
                  <a:srgbClr val="228B22"/>
                </a:solidFill>
                <a:effectLst/>
                <a:latin typeface="Courier"/>
              </a:rPr>
              <a:t>(4)  the earliest expiration date of the drug for that</a:t>
            </a:r>
            <a:r>
              <a:rPr lang="en-US" sz="1800" dirty="0">
                <a:effectLst/>
                <a:latin typeface="Courier"/>
              </a:rPr>
              <a:t> </a:t>
            </a:r>
            <a:r>
              <a:rPr lang="en-US" sz="1800" u="sng" dirty="0">
                <a:solidFill>
                  <a:srgbClr val="228B22"/>
                </a:solidFill>
                <a:effectLst/>
                <a:latin typeface="Courier"/>
              </a:rPr>
              <a:t>drug lot number; and</a:t>
            </a:r>
            <a:r>
              <a:rPr lang="en-US" sz="1800" dirty="0">
                <a:effectLst/>
                <a:latin typeface="Courier"/>
              </a:rPr>
              <a:t>              </a:t>
            </a:r>
            <a:r>
              <a:rPr lang="en-US" sz="1800" u="sng" dirty="0">
                <a:solidFill>
                  <a:srgbClr val="228B22"/>
                </a:solidFill>
                <a:effectLst/>
                <a:latin typeface="Courier"/>
              </a:rPr>
              <a:t>(5)  the quantity of any drug the provider dispenses in</a:t>
            </a:r>
            <a:r>
              <a:rPr lang="en-US" sz="1800" dirty="0">
                <a:effectLst/>
                <a:latin typeface="Courier"/>
              </a:rPr>
              <a:t> </a:t>
            </a:r>
            <a:r>
              <a:rPr lang="en-US" sz="1800" u="sng" dirty="0">
                <a:solidFill>
                  <a:srgbClr val="228B22"/>
                </a:solidFill>
                <a:effectLst/>
                <a:latin typeface="Courier"/>
              </a:rPr>
              <a:t>more than one dose.</a:t>
            </a:r>
            <a:r>
              <a:rPr lang="en-US" sz="1800" dirty="0">
                <a:effectLst/>
                <a:latin typeface="Courier"/>
              </a:rPr>
              <a:t>        </a:t>
            </a:r>
            <a:r>
              <a:rPr lang="en-US" sz="1800" u="sng" dirty="0">
                <a:solidFill>
                  <a:srgbClr val="228B22"/>
                </a:solidFill>
                <a:effectLst/>
                <a:latin typeface="Courier"/>
              </a:rPr>
              <a:t>(c)  A participating provider shall maintain a record of each</a:t>
            </a:r>
            <a:r>
              <a:rPr lang="en-US" sz="1800" dirty="0">
                <a:effectLst/>
                <a:latin typeface="Courier"/>
              </a:rPr>
              <a:t> </a:t>
            </a:r>
            <a:r>
              <a:rPr lang="en-US" sz="1800" u="sng" dirty="0">
                <a:solidFill>
                  <a:srgbClr val="228B22"/>
                </a:solidFill>
                <a:effectLst/>
                <a:latin typeface="Courier"/>
              </a:rPr>
              <a:t>prepackaged prescription drug dispensed to a recipient. The record</a:t>
            </a:r>
            <a:r>
              <a:rPr lang="en-US" sz="1800" dirty="0">
                <a:effectLst/>
                <a:latin typeface="Courier"/>
              </a:rPr>
              <a:t> </a:t>
            </a:r>
            <a:r>
              <a:rPr lang="en-US" sz="1800" u="sng" dirty="0">
                <a:solidFill>
                  <a:srgbClr val="228B22"/>
                </a:solidFill>
                <a:effectLst/>
                <a:latin typeface="Courier"/>
              </a:rPr>
              <a:t>must include:</a:t>
            </a:r>
            <a:r>
              <a:rPr lang="en-US" sz="1800" dirty="0">
                <a:effectLst/>
                <a:latin typeface="Courier"/>
              </a:rPr>
              <a:t>              </a:t>
            </a:r>
            <a:r>
              <a:rPr lang="en-US" sz="1800" u="sng" dirty="0">
                <a:solidFill>
                  <a:srgbClr val="228B22"/>
                </a:solidFill>
                <a:effectLst/>
                <a:latin typeface="Courier"/>
              </a:rPr>
              <a:t>(1)  the drug's name, the amount of the drug in a given</a:t>
            </a:r>
            <a:r>
              <a:rPr lang="en-US" sz="1800" dirty="0">
                <a:effectLst/>
                <a:latin typeface="Courier"/>
              </a:rPr>
              <a:t> </a:t>
            </a:r>
            <a:r>
              <a:rPr lang="en-US" sz="1800" u="sng" dirty="0">
                <a:solidFill>
                  <a:srgbClr val="228B22"/>
                </a:solidFill>
                <a:effectLst/>
                <a:latin typeface="Courier"/>
              </a:rPr>
              <a:t>dose, and the dosage size or frequency;</a:t>
            </a:r>
            <a:r>
              <a:rPr lang="en-US" sz="1800" dirty="0">
                <a:effectLst/>
                <a:latin typeface="Courier"/>
              </a:rPr>
              <a:t>              </a:t>
            </a:r>
            <a:r>
              <a:rPr lang="en-US" sz="1800" u="sng" dirty="0">
                <a:solidFill>
                  <a:srgbClr val="228B22"/>
                </a:solidFill>
                <a:effectLst/>
                <a:latin typeface="Courier"/>
              </a:rPr>
              <a:t>(2)  the provider's lot number for that drug;</a:t>
            </a:r>
            <a:r>
              <a:rPr lang="en-US" sz="1800" dirty="0">
                <a:effectLst/>
                <a:latin typeface="Courier"/>
              </a:rPr>
              <a:t>              </a:t>
            </a:r>
            <a:r>
              <a:rPr lang="en-US" sz="1800" u="sng" dirty="0">
                <a:solidFill>
                  <a:srgbClr val="228B22"/>
                </a:solidFill>
                <a:effectLst/>
                <a:latin typeface="Courier"/>
              </a:rPr>
              <a:t>(3)  the drug's manufacturer or distributor;</a:t>
            </a:r>
            <a:r>
              <a:rPr lang="en-US" sz="1800" dirty="0">
                <a:effectLst/>
                <a:latin typeface="Courier"/>
              </a:rPr>
              <a:t>              </a:t>
            </a:r>
            <a:r>
              <a:rPr lang="en-US" sz="1800" u="sng" dirty="0">
                <a:solidFill>
                  <a:srgbClr val="228B22"/>
                </a:solidFill>
                <a:effectLst/>
                <a:latin typeface="Courier"/>
              </a:rPr>
              <a:t>(4)  the manufacturer's lot number for that drug;</a:t>
            </a:r>
            <a:r>
              <a:rPr lang="en-US" sz="1800" dirty="0">
                <a:effectLst/>
                <a:latin typeface="Courier"/>
              </a:rPr>
              <a:t>              </a:t>
            </a:r>
            <a:r>
              <a:rPr lang="en-US" sz="1800" u="sng" dirty="0">
                <a:solidFill>
                  <a:srgbClr val="228B22"/>
                </a:solidFill>
                <a:effectLst/>
                <a:latin typeface="Courier"/>
              </a:rPr>
              <a:t>(5)  the expiration dates of the drug from that drug's</a:t>
            </a:r>
            <a:r>
              <a:rPr lang="en-US" sz="1800" dirty="0">
                <a:effectLst/>
                <a:latin typeface="Courier"/>
              </a:rPr>
              <a:t> </a:t>
            </a:r>
            <a:r>
              <a:rPr lang="en-US" sz="1800" u="sng" dirty="0">
                <a:solidFill>
                  <a:srgbClr val="228B22"/>
                </a:solidFill>
                <a:effectLst/>
                <a:latin typeface="Courier"/>
              </a:rPr>
              <a:t>lot number;</a:t>
            </a:r>
            <a:r>
              <a:rPr lang="en-US" sz="1800" dirty="0">
                <a:effectLst/>
                <a:latin typeface="Courier"/>
              </a:rPr>
              <a:t>              </a:t>
            </a:r>
            <a:r>
              <a:rPr lang="en-US" sz="1800" u="sng" dirty="0">
                <a:solidFill>
                  <a:srgbClr val="228B22"/>
                </a:solidFill>
                <a:effectLst/>
                <a:latin typeface="Courier"/>
              </a:rPr>
              <a:t>(6)  the quantity of the drug in each prepackaged unit;</a:t>
            </a:r>
            <a:r>
              <a:rPr lang="en-US" sz="1800" dirty="0">
                <a:effectLst/>
                <a:latin typeface="Courier"/>
              </a:rPr>
              <a:t>              </a:t>
            </a:r>
            <a:r>
              <a:rPr lang="en-US" sz="1800" u="sng" dirty="0">
                <a:solidFill>
                  <a:srgbClr val="228B22"/>
                </a:solidFill>
                <a:effectLst/>
                <a:latin typeface="Courier"/>
              </a:rPr>
              <a:t>(7)  the number of prepackaged units that include the</a:t>
            </a:r>
            <a:r>
              <a:rPr lang="en-US" sz="1800" dirty="0">
                <a:effectLst/>
                <a:latin typeface="Courier"/>
              </a:rPr>
              <a:t> </a:t>
            </a:r>
            <a:r>
              <a:rPr lang="en-US" sz="1800" u="sng" dirty="0">
                <a:solidFill>
                  <a:srgbClr val="228B22"/>
                </a:solidFill>
                <a:effectLst/>
                <a:latin typeface="Courier"/>
              </a:rPr>
              <a:t>drug;</a:t>
            </a:r>
            <a:r>
              <a:rPr lang="en-US" sz="1800" dirty="0">
                <a:effectLst/>
                <a:latin typeface="Courier"/>
              </a:rPr>
              <a:t>              </a:t>
            </a:r>
            <a:r>
              <a:rPr lang="en-US" sz="1800" u="sng" dirty="0">
                <a:solidFill>
                  <a:srgbClr val="228B22"/>
                </a:solidFill>
                <a:effectLst/>
                <a:latin typeface="Courier"/>
              </a:rPr>
              <a:t>(8)  the date the drug was prepackaged;</a:t>
            </a:r>
            <a:r>
              <a:rPr lang="en-US" sz="1800" dirty="0">
                <a:effectLst/>
                <a:latin typeface="Courier"/>
              </a:rPr>
              <a:t>              </a:t>
            </a:r>
            <a:r>
              <a:rPr lang="en-US" sz="1800" u="sng" dirty="0">
                <a:solidFill>
                  <a:srgbClr val="228B22"/>
                </a:solidFill>
                <a:effectLst/>
                <a:latin typeface="Courier"/>
              </a:rPr>
              <a:t>(9)  the name, initials, or written or electronic</a:t>
            </a:r>
            <a:r>
              <a:rPr lang="en-US" sz="1800" dirty="0">
                <a:effectLst/>
                <a:latin typeface="Courier"/>
              </a:rPr>
              <a:t> </a:t>
            </a:r>
            <a:r>
              <a:rPr lang="en-US" sz="1800" u="sng" dirty="0">
                <a:solidFill>
                  <a:srgbClr val="228B22"/>
                </a:solidFill>
                <a:effectLst/>
                <a:latin typeface="Courier"/>
              </a:rPr>
              <a:t>signature of the individual who prepackaged the drug; and</a:t>
            </a:r>
            <a:r>
              <a:rPr lang="en-US" sz="1800" dirty="0">
                <a:effectLst/>
                <a:latin typeface="Courier"/>
              </a:rPr>
              <a:t>              </a:t>
            </a:r>
            <a:r>
              <a:rPr lang="en-US" sz="1800" u="sng" dirty="0">
                <a:solidFill>
                  <a:srgbClr val="228B22"/>
                </a:solidFill>
                <a:effectLst/>
                <a:latin typeface="Courier"/>
              </a:rPr>
              <a:t>(10)  the written or electronic signature of the</a:t>
            </a:r>
            <a:r>
              <a:rPr lang="en-US" sz="1800" dirty="0">
                <a:effectLst/>
                <a:latin typeface="Courier"/>
              </a:rPr>
              <a:t> </a:t>
            </a:r>
            <a:r>
              <a:rPr lang="en-US" sz="1800" u="sng" dirty="0">
                <a:solidFill>
                  <a:srgbClr val="228B22"/>
                </a:solidFill>
                <a:effectLst/>
                <a:latin typeface="Courier"/>
              </a:rPr>
              <a:t>pharmacist responsible for the drug's prepackaging.</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79525"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017271" y="3251200"/>
            <a:ext cx="4972050" cy="3081338"/>
          </a:xfrm>
          <a:prstGeom prst="rect">
            <a:avLst/>
          </a:prstGeom>
        </p:spPr>
        <p:txBody>
          <a:bodyPr vert="horz" lIns="91440" tIns="45720" rIns="91440" bIns="45720" rtlCol="0"/>
          <a:lstStyle/>
          <a:p>
            <a:r>
              <a:rPr lang="en-US" dirty="0"/>
              <a:t>The next rule adopted we're going to look at is Board rule 303.1, which is related to destruction of dispensed drugs. These adoptions essentially better align the rule with federal regulations. The previous language had some discrepancies with the federal law, so this adoption clears that up. It removes inventory requirements for destruction using a waste disposal service of dangerous drugs in certain settings. It also clarifies that dangerous drugs may be comingled with controlled substances in a shared container prior to destruction, which is allowed by federal laws and regulations.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76363"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376363" y="3294062"/>
            <a:ext cx="4562475" cy="3081338"/>
          </a:xfrm>
          <a:prstGeom prst="rect">
            <a:avLst/>
          </a:prstGeom>
        </p:spPr>
        <p:txBody>
          <a:bodyPr vert="horz" lIns="91440" tIns="45720" rIns="91440" bIns="45720" rtlCol="0"/>
          <a:lstStyle/>
          <a:p>
            <a:r>
              <a:rPr lang="en-US" dirty="0"/>
              <a:t>Now we're going to switch gears to legislative highlights, and I want to start with the Drug Supply Chain Security Act, also known as the DSCSA.</a:t>
            </a:r>
          </a:p>
          <a:p>
            <a:endParaRPr lang="en-US" dirty="0"/>
          </a:p>
          <a:p>
            <a:r>
              <a:rPr lang="en-US" dirty="0"/>
              <a:t>This is federal legislation that affects pharmacy professionals, so we're going to look at a broad overview of what exactly it is, and what your responsibilities are in terms of being compliant with this legislation.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27138"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27138" y="3251200"/>
            <a:ext cx="4562475" cy="3081338"/>
          </a:xfrm>
          <a:prstGeom prst="rect">
            <a:avLst/>
          </a:prstGeom>
        </p:spPr>
        <p:txBody>
          <a:bodyPr vert="horz" lIns="91440" tIns="45720" rIns="91440" bIns="45720" rtlCol="0"/>
          <a:lstStyle/>
          <a:p>
            <a:r>
              <a:rPr lang="en-US" dirty="0"/>
              <a:t>So what is the DSCSA?</a:t>
            </a:r>
          </a:p>
          <a:p>
            <a:endParaRPr lang="en-US" dirty="0"/>
          </a:p>
          <a:p>
            <a:r>
              <a:rPr lang="en-US" dirty="0"/>
              <a:t>It was enacted in 2013, so ten years ago, and its goal is to make sure our nation's drug supply is secure so we keep our patients safe.</a:t>
            </a:r>
          </a:p>
          <a:p>
            <a:endParaRPr lang="en-US" dirty="0"/>
          </a:p>
          <a:p>
            <a:r>
              <a:rPr lang="en-US" dirty="0"/>
              <a:t>And how the Act does this is through regulations that are designed to (1) prevent harmful drugs from entering the supply chain, (2) to detect harmful drugs if they somehow DO enter it, and (3) to enable rapid response if or when these harmful drugs are found within the supply chain.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68421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4992624" cy="3081338"/>
          </a:xfrm>
          <a:prstGeom prst="rect">
            <a:avLst/>
          </a:prstGeom>
        </p:spPr>
        <p:txBody>
          <a:bodyPr vert="horz" lIns="91440" tIns="45720" rIns="91440" bIns="45720" rtlCol="0"/>
          <a:lstStyle/>
          <a:p>
            <a:r>
              <a:rPr lang="en-US" dirty="0"/>
              <a:t>So what are a pharmacy's responsibilities under the DSCSA?</a:t>
            </a:r>
          </a:p>
          <a:p>
            <a:endParaRPr lang="en-US" dirty="0"/>
          </a:p>
          <a:p>
            <a:r>
              <a:rPr lang="en-US" dirty="0"/>
              <a:t>There are three key things you need to do:</a:t>
            </a:r>
          </a:p>
          <a:p>
            <a:endParaRPr lang="en-US" dirty="0"/>
          </a:p>
          <a:p>
            <a:r>
              <a:rPr lang="en-US" dirty="0"/>
              <a:t>The first is to confirm the entities you do business with are licensed or registered appropriately. Does the manufacturer or repackager have the appropriate registration? Is the wholesale distributor properly licensed? Is the pharmacy you're working with properly licensed?</a:t>
            </a:r>
          </a:p>
          <a:p>
            <a:endParaRPr lang="en-US" dirty="0"/>
          </a:p>
          <a:p>
            <a:r>
              <a:rPr lang="en-US" dirty="0"/>
              <a:t>The second thing you need to do is receive, store, and provide product tracing documentation required by the Act. This means only accepting drugs that have transaction INFORMATION, transaction HISTORY, and transaction STATEMENTS. You need to store this documentation for at least six years, and also be able to provide this documentation if you sell the drugs to a trading partner.</a:t>
            </a:r>
          </a:p>
          <a:p>
            <a:endParaRPr lang="en-US" dirty="0"/>
          </a:p>
          <a:p>
            <a:r>
              <a:rPr lang="en-US" dirty="0"/>
              <a:t>You do NOT need to provide this tracing information if you're dispensing the drug to a patient, though. This requirement is within the scope of drugs moving within the supply chain.</a:t>
            </a:r>
          </a:p>
          <a:p>
            <a:endParaRPr lang="en-US" dirty="0"/>
          </a:p>
          <a:p>
            <a:r>
              <a:rPr lang="en-US" dirty="0"/>
              <a:t>And then the final thing you want to be sure to do is to investigate and properly handle suspect and illegitimate drugs. Your pharmacy needs to have processes in place that include the following steps:</a:t>
            </a:r>
          </a:p>
          <a:p>
            <a:r>
              <a:rPr lang="en-US" dirty="0"/>
              <a:t>(1) Quarantining and investigating suspect drugs to determine if they are illegitimate.</a:t>
            </a:r>
          </a:p>
          <a:p>
            <a:r>
              <a:rPr lang="en-US" dirty="0"/>
              <a:t>(2) If they ARE illegitimate, you need to work with the manufacturer to ensure patients do not receive these drugs, and then you (3) need to notify the FDA and the trading partners you bought the drug from and sold the drug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1921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79576" y="3251200"/>
            <a:ext cx="4873752" cy="3081338"/>
          </a:xfrm>
          <a:prstGeom prst="rect">
            <a:avLst/>
          </a:prstGeom>
        </p:spPr>
        <p:txBody>
          <a:bodyPr vert="horz" lIns="91440" tIns="45720" rIns="91440" bIns="45720" rtlCol="0"/>
          <a:lstStyle/>
          <a:p>
            <a:r>
              <a:rPr lang="en-US" dirty="0"/>
              <a:t>To learn more about the DSCSA, the FDA has a great website that can give you more details and resources on how to be compliant. You can scan the QR code here on the screen and go straight to their information page, and if you need it, the URL is also listed at the bottom of this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11238" y="43973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92506" y="3251200"/>
            <a:ext cx="6364706" cy="3081338"/>
          </a:xfrm>
          <a:prstGeom prst="rect">
            <a:avLst/>
          </a:prstGeom>
        </p:spPr>
        <p:txBody>
          <a:bodyPr vert="horz" lIns="91440" tIns="45720" rIns="91440" bIns="45720" rtlCol="0"/>
          <a:lstStyle/>
          <a:p>
            <a:r>
              <a:rPr lang="en-US" dirty="0"/>
              <a:t>Now I’m going to switch gears a bit and look at other major rule adoptions within the last few years, this time grouped by subject. Some of these I will look at were the product of the 86th Texas Legislature in 2019. As you’ll see, there was some significant legislation passed during that legislature that impacted the practice of pharmacy, so we want to make sure that those slightly older but still important changes are covered. There are also some more recent adoptions from 2020 that I will review.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3492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68680" y="3251200"/>
            <a:ext cx="5592278" cy="3081338"/>
          </a:xfrm>
          <a:prstGeom prst="rect">
            <a:avLst/>
          </a:prstGeom>
        </p:spPr>
        <p:txBody>
          <a:bodyPr vert="horz" lIns="91440" tIns="45720" rIns="91440" bIns="45720" rtlCol="0"/>
          <a:lstStyle/>
          <a:p>
            <a:r>
              <a:rPr lang="en-US" dirty="0"/>
              <a:t>Today I will review recent changes in Texas pharmacy laws and rules and their impact on daily practice.</a:t>
            </a:r>
          </a:p>
          <a:p>
            <a:endParaRPr lang="en-US" dirty="0"/>
          </a:p>
          <a:p>
            <a:r>
              <a:rPr lang="en-US" dirty="0"/>
              <a:t>I will also talk about important updates related to the practice of pharmacy in Texas, and discuss the Texas Prescription Monitoring Program.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08100"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20140" y="3251200"/>
            <a:ext cx="5388944" cy="3081338"/>
          </a:xfrm>
          <a:prstGeom prst="rect">
            <a:avLst/>
          </a:prstGeom>
        </p:spPr>
        <p:txBody>
          <a:bodyPr vert="horz" lIns="91440" tIns="45720" rIns="91440" bIns="45720" rtlCol="0"/>
          <a:lstStyle/>
          <a:p>
            <a:r>
              <a:rPr lang="en-US" dirty="0"/>
              <a:t>Now I will move onto the August 2023 adoptions.</a:t>
            </a:r>
          </a:p>
          <a:p>
            <a:endParaRPr lang="en-US" dirty="0"/>
          </a:p>
          <a:p>
            <a:r>
              <a:rPr lang="en-US" dirty="0"/>
              <a:t>The first adoption was to Board rule 283.4. These amendments extend the period that internship hours may be used for licensure from two years to three years from the date the internship is completed. </a:t>
            </a:r>
          </a:p>
          <a:p>
            <a:endParaRPr lang="en-US" dirty="0"/>
          </a:p>
          <a:p>
            <a:r>
              <a:rPr lang="en-US" dirty="0"/>
              <a:t>So, previously, internship hours would've expired two years after the internship, but now those hours can be used for licensure up to three years instead.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30325"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493295" y="3251200"/>
            <a:ext cx="5991726" cy="3081338"/>
          </a:xfrm>
          <a:prstGeom prst="rect">
            <a:avLst/>
          </a:prstGeom>
        </p:spPr>
        <p:txBody>
          <a:bodyPr vert="horz" lIns="91440" tIns="45720" rIns="91440" bIns="45720" rtlCol="0"/>
          <a:lstStyle/>
          <a:p>
            <a:endParaRPr lang="en-US" dirty="0"/>
          </a:p>
          <a:p>
            <a:r>
              <a:rPr lang="en-US" dirty="0"/>
              <a:t>Two conditions regarding residency programs accredited by ASHP have been removed.  The first one is regarding the extended </a:t>
            </a:r>
            <a:r>
              <a:rPr lang="en-US" dirty="0" err="1"/>
              <a:t>intenshipPreviously</a:t>
            </a:r>
            <a:r>
              <a:rPr lang="en-US" dirty="0"/>
              <a:t>  in order for a new pharmacy school graduate to  be eligible for an extended intern registration, the residency program had to be accredited by ASHP.   This requirement has now been removed.   A residency program no longer has to be accredited by ASHP in order for an person to be </a:t>
            </a:r>
            <a:r>
              <a:rPr lang="en-US" dirty="0" err="1"/>
              <a:t>eliglble</a:t>
            </a:r>
            <a:r>
              <a:rPr lang="en-US" dirty="0"/>
              <a:t> for an extended intern registration.</a:t>
            </a:r>
            <a:endParaRPr lang="en-US" i="1"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73138"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73138" y="3251200"/>
            <a:ext cx="5427662" cy="3081338"/>
          </a:xfrm>
          <a:prstGeom prst="rect">
            <a:avLst/>
          </a:prstGeom>
        </p:spPr>
        <p:txBody>
          <a:bodyPr vert="horz" lIns="91440" tIns="45720" rIns="91440" bIns="45720" rtlCol="0"/>
          <a:lstStyle/>
          <a:p>
            <a:r>
              <a:rPr lang="en-US" dirty="0"/>
              <a:t>The next adoption was to Board rule 283.6. It removed the conditions that a preceptor needs to have six months of residency training IF the pharmacist-intern's residency program is accredited by ASHP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I will look at continuing education requirements.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5095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50951" y="3251200"/>
            <a:ext cx="4692650" cy="3081338"/>
          </a:xfrm>
          <a:prstGeom prst="rect">
            <a:avLst/>
          </a:prstGeom>
        </p:spPr>
        <p:txBody>
          <a:bodyPr vert="horz" lIns="91440" tIns="45720" rIns="91440" bIns="45720" rtlCol="0"/>
          <a:lstStyle/>
          <a:p>
            <a:r>
              <a:rPr lang="en-US" dirty="0"/>
              <a:t>I will look at pharmacists first.</a:t>
            </a:r>
          </a:p>
          <a:p>
            <a:endParaRPr lang="en-US" dirty="0"/>
          </a:p>
          <a:p>
            <a:r>
              <a:rPr lang="en-US" dirty="0"/>
              <a:t>Beginning September 1, 2023, some of the CE requirements for pharmacists have expired, so we will also look at these updates.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79525"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79525" y="3251200"/>
            <a:ext cx="4755516" cy="3081338"/>
          </a:xfrm>
          <a:prstGeom prst="rect">
            <a:avLst/>
          </a:prstGeom>
        </p:spPr>
        <p:txBody>
          <a:bodyPr vert="horz" lIns="91440" tIns="45720" rIns="91440" bIns="45720" rtlCol="0"/>
          <a:lstStyle/>
          <a:p>
            <a:r>
              <a:rPr lang="en-US" dirty="0"/>
              <a:t>So here is a quick overview of the subject requirements you will need to meet for regular renewal and what has expired.</a:t>
            </a:r>
          </a:p>
          <a:p>
            <a:endParaRPr lang="en-US" dirty="0"/>
          </a:p>
          <a:p>
            <a:r>
              <a:rPr lang="en-US" dirty="0"/>
              <a:t>You still need at least 30 hours of CE for regular renewal, but the subject requirements have changed a little, so that's what we're looking at on this page.</a:t>
            </a:r>
          </a:p>
          <a:p>
            <a:endParaRPr lang="en-US" dirty="0"/>
          </a:p>
          <a:p>
            <a:r>
              <a:rPr lang="en-US" dirty="0"/>
              <a:t>You can see that you will still need to meet the Texas pharmacy law CE requirement, the human trafficking prevention requirement, and that new pharmacists will still need to meet the prescribing and monitoring controlled substances CE requirement.</a:t>
            </a:r>
          </a:p>
          <a:p>
            <a:endParaRPr lang="en-US" dirty="0"/>
          </a:p>
          <a:p>
            <a:r>
              <a:rPr lang="en-US" dirty="0"/>
              <a:t>You can also see, though, that requirements have been simplified with the expiration of the pain management and mental health awareness requirements. These are no longer required.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08088"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421105" y="3251200"/>
            <a:ext cx="6136106" cy="3081338"/>
          </a:xfrm>
          <a:prstGeom prst="rect">
            <a:avLst/>
          </a:prstGeom>
        </p:spPr>
        <p:txBody>
          <a:bodyPr vert="horz" lIns="91440" tIns="45720" rIns="91440" bIns="45720" rtlCol="0"/>
          <a:lstStyle/>
          <a:p>
            <a:r>
              <a:rPr lang="en-US" dirty="0"/>
              <a:t>Here is the pharmacist summary chart for regular renewal. You can see the breakdown of number of required hours and the subject types that are required. As we discussed earlier, a minimum of 30 hours of CE are still required, but there are fewer specific subject requirements.</a:t>
            </a:r>
          </a:p>
          <a:p>
            <a:endParaRPr lang="en-US" dirty="0"/>
          </a:p>
          <a:p>
            <a:r>
              <a:rPr lang="en-US" dirty="0"/>
              <a:t>At least one hour must be related to Texas pharmacy laws or rules. (This program will meet that requirement.)</a:t>
            </a:r>
          </a:p>
          <a:p>
            <a:endParaRPr lang="en-US" dirty="0"/>
          </a:p>
          <a:p>
            <a:r>
              <a:rPr lang="en-US" dirty="0"/>
              <a:t>Twenty-nine hours can be ANY subject. You can also count any hours completed for specific certifications, such as sterile compounding, immunization, or preceptorship, toward these hours as well.</a:t>
            </a:r>
          </a:p>
          <a:p>
            <a:endParaRPr lang="en-US" dirty="0"/>
          </a:p>
          <a:p>
            <a:r>
              <a:rPr lang="en-US" dirty="0"/>
              <a:t>And then, listed below, is the mandatory human trafficking prevention training course requirement, which you are hopefully familiar with. This is a unique requirement that is technically a training requirement rather than a CE requirement. This was a legislatively mandated requirement from the 86th Texas legislature that affected both pharmacists and pharmacy technicians. It also affected many different healthcare professionals beyond the scope of pharmacy. </a:t>
            </a:r>
          </a:p>
          <a:p>
            <a:endParaRPr lang="en-US" dirty="0"/>
          </a:p>
          <a:p>
            <a:r>
              <a:rPr lang="en-US" dirty="0"/>
              <a:t>It is also a bit unusual in that the approving body of this program is the Texas Health and Human Services Commission (HHSC)--not TSBP. </a:t>
            </a:r>
          </a:p>
          <a:p>
            <a:endParaRPr lang="en-US" dirty="0"/>
          </a:p>
          <a:p>
            <a:r>
              <a:rPr lang="en-US" dirty="0"/>
              <a:t>There are lots of links here on this document and on our website that will bring you to HHSC’s website and their list of approved courses. Anything on that course list will satisfy the requirement and can also be counted as CE if you choose a program that is considered ACPE approved or another approved program type.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16038"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77290" y="3251200"/>
            <a:ext cx="4876038" cy="3081338"/>
          </a:xfrm>
          <a:prstGeom prst="rect">
            <a:avLst/>
          </a:prstGeom>
        </p:spPr>
        <p:txBody>
          <a:bodyPr vert="horz" lIns="91440" tIns="45720" rIns="91440" bIns="45720" rtlCol="0"/>
          <a:lstStyle/>
          <a:p>
            <a:r>
              <a:rPr lang="en-US" dirty="0"/>
              <a:t>And here’s a look at the renewal requirements for pharmacists in their initial renewal period. You’ll see that new pharmacists are except from most CE, but need to meet the legislatively mandated requirements: </a:t>
            </a:r>
          </a:p>
          <a:p>
            <a:endParaRPr lang="en-US" dirty="0"/>
          </a:p>
          <a:p>
            <a:r>
              <a:rPr lang="en-US" dirty="0"/>
              <a:t>(1) the human trafficking prevention training; </a:t>
            </a:r>
          </a:p>
          <a:p>
            <a:endParaRPr lang="en-US" dirty="0"/>
          </a:p>
          <a:p>
            <a:r>
              <a:rPr lang="en-US" dirty="0"/>
              <a:t>(2) and at least two hours of prescribing and monitoring controlled substances. These two hours must be completed within the first year of your Texas licensure.</a:t>
            </a:r>
          </a:p>
          <a:p>
            <a:endParaRPr lang="en-US" dirty="0"/>
          </a:p>
          <a:p>
            <a:r>
              <a:rPr lang="en-US" dirty="0"/>
              <a:t>The human trafficking prevention training requirement will be required each renewal period, but the prescribing and monitoring controlled substances CE is currently a one-time requirement and does not need to be completed for regular renewal. You'll notice it did not appear on the previous summary for regular pharmacist renewal, and this is why.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14400"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look at the subjects pharmacy technicians need for renewal.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was actually no change in terms of requirements for technicians. Technicians had fewer subject requirements, so the expiring subjects for pharmacists did not affect technicians. Pharmacy technicians are also still required to complete at least 20 hours of CE for renewal.</a:t>
            </a:r>
          </a:p>
          <a:p>
            <a:endParaRPr lang="en-US"/>
          </a:p>
          <a:p>
            <a:r>
              <a:rPr lang="en-US"/>
              <a:t>For regular renewal, pharmacy technicians still need to meet the Texas pharmacy law CE requirement and the human trafficking prevention training requirement.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have eleven Board members appointed by the governor. Seven of our Board members are pharmacists, one of our Board members is a pharmacy technician, and there are three public members. They meet quarterly for our scheduled Board meetings.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454150" y="42068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61872" y="3251200"/>
            <a:ext cx="4855464" cy="3081338"/>
          </a:xfrm>
          <a:prstGeom prst="rect">
            <a:avLst/>
          </a:prstGeom>
        </p:spPr>
        <p:txBody>
          <a:bodyPr vert="horz" lIns="91440" tIns="45720" rIns="91440" bIns="45720" rtlCol="0"/>
          <a:lstStyle/>
          <a:p>
            <a:r>
              <a:rPr lang="en-US" dirty="0"/>
              <a:t>And here is a look at the regular pharmacy technician renewal requirements, which, again, have not changed.</a:t>
            </a:r>
          </a:p>
          <a:p>
            <a:endParaRPr lang="en-US" dirty="0"/>
          </a:p>
          <a:p>
            <a:r>
              <a:rPr lang="en-US" dirty="0"/>
              <a:t>Pharmacy technicians must have a total of at least 20 hours of CE, one of which should be specific to Texas pharmacy laws and/or rules. The other nineteen hours may be any subject. </a:t>
            </a:r>
          </a:p>
          <a:p>
            <a:endParaRPr lang="en-US" dirty="0"/>
          </a:p>
          <a:p>
            <a:r>
              <a:rPr lang="en-US" dirty="0"/>
              <a:t>As mentioned previously, pharmacy technicians must also be sure to complete at least one approved human trafficking prevention training course.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5033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03363" y="3251200"/>
            <a:ext cx="4562475" cy="3081338"/>
          </a:xfrm>
          <a:prstGeom prst="rect">
            <a:avLst/>
          </a:prstGeom>
        </p:spPr>
        <p:txBody>
          <a:bodyPr vert="horz" lIns="91440" tIns="45720" rIns="91440" bIns="45720" rtlCol="0"/>
          <a:lstStyle/>
          <a:p>
            <a:r>
              <a:rPr lang="en-US" dirty="0"/>
              <a:t>And here is a look at the pharmacy technician renewal requirements for new technicians in their initial renewal period. Similarly to pharmacists in their initial renewal period, pharmacy technicians in their initial renewal period are also exempt from most CE requirements, but do need to be sure they're meeting the requirement of completion of at least one approved human trafficking prevention training course.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 reminder, you can always find the most up-to-date CE information on our website here--pharmacy (dot) texas (dot) gov (slash) CE.</a:t>
            </a:r>
          </a:p>
          <a:p>
            <a:endParaRPr lang="en-US"/>
          </a:p>
          <a:p>
            <a:r>
              <a:rPr lang="en-US"/>
              <a:t>Just select your license type from this page, and that will bring you to a detailed FAQ page with lots of information.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 want to talk briefly about the 2023 legislative session.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past legislative session was the 88th Texas Legislature and ran in regular session from January through May of 2023.</a:t>
            </a:r>
          </a:p>
          <a:p>
            <a:endParaRPr lang="en-US"/>
          </a:p>
          <a:p>
            <a:r>
              <a:rPr lang="en-US"/>
              <a:t>Pharmacy-related and pharmacy adjacent bills were passed, and unless otherwise specified by the terms of that bill, they became effective in September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HB 25 - Relating to wholesale importation of prescription drugs for resale to Texas residents.</a:t>
            </a:r>
          </a:p>
          <a:p>
            <a:endParaRPr lang="en-US"/>
          </a:p>
          <a:p>
            <a:r>
              <a:rPr lang="en-US"/>
              <a:t>HB 617 - Relating to a pilot project to provide emergency telemedicine medical services and telehealth services in rural areas.</a:t>
            </a:r>
          </a:p>
          <a:p>
            <a:endParaRPr lang="en-US"/>
          </a:p>
          <a:p>
            <a:r>
              <a:rPr lang="en-US"/>
              <a:t>HB 3058 - Relating to the provision of certain medical treatment to a pregnant woman by a physician or health care provider.</a:t>
            </a:r>
          </a:p>
          <a:p>
            <a:endParaRPr lang="en-US"/>
          </a:p>
          <a:p>
            <a:r>
              <a:rPr lang="en-US"/>
              <a:t>HB 4166 - Relating to the packaging requirements for certain donated prescription drugs.</a:t>
            </a:r>
          </a:p>
          <a:p>
            <a:endParaRPr lang="en-US"/>
          </a:p>
          <a:p>
            <a:r>
              <a:rPr lang="en-US"/>
              <a:t>HB 4331 - Relating to the donors of certain unused prescription drugs.</a:t>
            </a:r>
          </a:p>
          <a:p>
            <a:endParaRPr lang="en-US"/>
          </a:p>
          <a:p>
            <a:r>
              <a:rPr lang="en-US"/>
              <a:t>HB 4332 - Relating to the redistribution of donated prepackaged prescription drugs.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SB 14 - Relating to prohibitions on the provision to certain children of procedures and treatments for gender transitioning, gender reassignment, or gender dysphoria and on the use of public money or public assistance to provide those procedures and treatments.   </a:t>
            </a:r>
          </a:p>
          <a:p>
            <a:r>
              <a:rPr lang="en-US"/>
              <a:t> </a:t>
            </a:r>
          </a:p>
          <a:p>
            <a:r>
              <a:rPr lang="en-US"/>
              <a:t>SB 294 - Relating to the use of medication designated for treatment of respiratory distress on public and private school campuses.</a:t>
            </a:r>
          </a:p>
          <a:p>
            <a:endParaRPr lang="en-US"/>
          </a:p>
          <a:p>
            <a:r>
              <a:rPr lang="en-US"/>
              <a:t>SB 422 - Relating to the authority of certain military service members to engage in a business or occupation in this state.</a:t>
            </a:r>
          </a:p>
          <a:p>
            <a:endParaRPr lang="en-US"/>
          </a:p>
          <a:p>
            <a:r>
              <a:rPr lang="en-US"/>
              <a:t>SB 490 - Relating to itemized billing for health care services and supplied provided by health care providers.</a:t>
            </a:r>
          </a:p>
          <a:p>
            <a:endParaRPr lang="en-US"/>
          </a:p>
          <a:p>
            <a:r>
              <a:rPr lang="en-US"/>
              <a:t>SB 629 - Relating to the use of opioid antagonists on public and private school campuses and at or in transit to  and from off-campus events.</a:t>
            </a:r>
          </a:p>
          <a:p>
            <a:endParaRPr lang="en-US"/>
          </a:p>
          <a:p>
            <a:r>
              <a:rPr lang="en-US"/>
              <a:t>SB 2173 - Relating to a pilot program for the safe disposal of controlled substance prescription drugs.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2395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43584" y="3251200"/>
            <a:ext cx="4562475" cy="3081338"/>
          </a:xfrm>
          <a:prstGeom prst="rect">
            <a:avLst/>
          </a:prstGeom>
        </p:spPr>
        <p:txBody>
          <a:bodyPr vert="horz" lIns="91440" tIns="45720" rIns="91440" bIns="45720" rtlCol="0"/>
          <a:lstStyle/>
          <a:p>
            <a:r>
              <a:rPr lang="en-US" dirty="0"/>
              <a:t>Now let’s talk a little bit about the Texas Prescription Monitoring Program, also known as the Texas PMP. It’s an important tool that pharmacy professionals have at their disposal and it’s important to understand some of the key components and functionalities of the PMP.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620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62063" y="3251200"/>
            <a:ext cx="4562476" cy="3081338"/>
          </a:xfrm>
          <a:prstGeom prst="rect">
            <a:avLst/>
          </a:prstGeom>
        </p:spPr>
        <p:txBody>
          <a:bodyPr vert="horz" lIns="91440" tIns="45720" rIns="91440" bIns="45720" rtlCol="0"/>
          <a:lstStyle/>
          <a:p>
            <a:r>
              <a:rPr lang="en-US" dirty="0"/>
              <a:t>There are two ways to access the PMP—one is through our website at pharmacy.texas.gov, and the other is through txpmp.org. I will look at both.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27138"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27138" y="3251200"/>
            <a:ext cx="4562475" cy="3081338"/>
          </a:xfrm>
          <a:prstGeom prst="rect">
            <a:avLst/>
          </a:prstGeom>
        </p:spPr>
        <p:txBody>
          <a:bodyPr vert="horz" lIns="91440" tIns="45720" rIns="91440" bIns="45720" rtlCol="0"/>
          <a:lstStyle/>
          <a:p>
            <a:r>
              <a:rPr lang="en-US" dirty="0"/>
              <a:t>This picture shows our home page at the Texas State Board of Pharmacy, and as you can see, you can click on that big blue Texas PMP button. You can also click on Texas PMP from the dropdown menu.</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96988"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I’ll first discuss some changes to rules regarding the operation of a pharmacy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19213" y="534988"/>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319212" y="3251200"/>
            <a:ext cx="4562476" cy="3081338"/>
          </a:xfrm>
          <a:prstGeom prst="rect">
            <a:avLst/>
          </a:prstGeom>
        </p:spPr>
        <p:txBody>
          <a:bodyPr vert="horz" lIns="91440" tIns="45720" rIns="91440" bIns="45720" rtlCol="0"/>
          <a:lstStyle/>
          <a:p>
            <a:r>
              <a:rPr lang="en-US" dirty="0"/>
              <a:t>Here’s what the home page at txpmp.org looks like. You can see the option to log into the PMP here as well. This site also has lots of great information and statistics regarding the Texas PMP, so I would encourage you to check out information on this site when you have a chance.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60463"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45870" y="3251200"/>
            <a:ext cx="4477068" cy="3081338"/>
          </a:xfrm>
          <a:prstGeom prst="rect">
            <a:avLst/>
          </a:prstGeom>
        </p:spPr>
        <p:txBody>
          <a:bodyPr vert="horz" lIns="91440" tIns="45720" rIns="91440" bIns="45720" rtlCol="0"/>
          <a:lstStyle/>
          <a:p>
            <a:r>
              <a:rPr lang="en-US" dirty="0"/>
              <a:t>There are four main functions you’ll perform in PMP as a pharmacist and/or delegate. There’s registration, which hopefully most of you have already done at this point, and I will look at how to run a patient search, prescription management, and delegate management.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880110" y="3251200"/>
            <a:ext cx="5212080" cy="3081338"/>
          </a:xfrm>
          <a:prstGeom prst="rect">
            <a:avLst/>
          </a:prstGeom>
        </p:spPr>
        <p:txBody>
          <a:bodyPr vert="horz" lIns="91440" tIns="45720" rIns="91440" bIns="45720" rtlCol="0"/>
          <a:lstStyle/>
          <a:p>
            <a:r>
              <a:rPr lang="en-US" dirty="0"/>
              <a:t>Now let’s look at some of those core functions. Again, assuming you’re registered, once you log in, the landing page will look like this.</a:t>
            </a:r>
          </a:p>
          <a:p>
            <a:endParaRPr lang="en-US" dirty="0"/>
          </a:p>
          <a:p>
            <a:r>
              <a:rPr lang="en-US" dirty="0"/>
              <a:t>You can see that you will go under Data for Prescription management. This is where you’ll go if you need to make corrections to prescription data that’s been entered into the PMP. Ss if you’re the person that’s responsible for doing that, this is where you’ll go.</a:t>
            </a:r>
          </a:p>
          <a:p>
            <a:endParaRPr lang="en-US" dirty="0"/>
          </a:p>
          <a:p>
            <a:r>
              <a:rPr lang="en-US" dirty="0"/>
              <a:t>Let’s skip over to User Profile. You’ll see Delegate Management is under that category. That’s where you’ll be able to enter and manage delegates who can look at the PMP for you.</a:t>
            </a:r>
          </a:p>
          <a:p>
            <a:r>
              <a:rPr lang="en-US" dirty="0"/>
              <a:t>You’ll see that there’s also some training information available to you.</a:t>
            </a:r>
          </a:p>
          <a:p>
            <a:endParaRPr lang="en-US" dirty="0"/>
          </a:p>
          <a:p>
            <a:r>
              <a:rPr lang="en-US" dirty="0"/>
              <a:t>But the majority of your time will be spent under Rx or Prescription Search. So under </a:t>
            </a:r>
            <a:r>
              <a:rPr lang="en-US" dirty="0" err="1"/>
              <a:t>RxSearch</a:t>
            </a:r>
            <a:r>
              <a:rPr lang="en-US" dirty="0"/>
              <a:t>, you’ll click on Patient Request.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14438"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085850" y="3251200"/>
            <a:ext cx="4691063" cy="3081338"/>
          </a:xfrm>
          <a:prstGeom prst="rect">
            <a:avLst/>
          </a:prstGeom>
        </p:spPr>
        <p:txBody>
          <a:bodyPr vert="horz" lIns="91440" tIns="45720" rIns="91440" bIns="45720" rtlCol="0"/>
          <a:lstStyle/>
          <a:p>
            <a:r>
              <a:rPr lang="en-US" dirty="0"/>
              <a:t>When you run a patient search or patient request, the minimum information you need to include is first name, last name, date of birth, and then specify a prescription fill date range. You can also see here that the system allows for partial spellings of first and last name, which is especially helpful if a person was perhaps entered under a shortened name or a variant spelling. You can select Partial Spelling on one or both of those name fields. The minimum characters on partial spellings are either two or three characters.</a:t>
            </a:r>
          </a:p>
          <a:p>
            <a:endParaRPr lang="en-US" dirty="0"/>
          </a:p>
          <a:p>
            <a:r>
              <a:rPr lang="en-US" dirty="0"/>
              <a:t>The prescription fill dates defaults to a one-year time period, but up to three years of data can be searched if you want to expand that date range. Usually, one year is adequate to get you the information that you need.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57275"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4937760" cy="3081338"/>
          </a:xfrm>
          <a:prstGeom prst="rect">
            <a:avLst/>
          </a:prstGeom>
        </p:spPr>
        <p:txBody>
          <a:bodyPr vert="horz" lIns="91440" tIns="45720" rIns="91440" bIns="45720" rtlCol="0"/>
          <a:lstStyle/>
          <a:p>
            <a:r>
              <a:rPr lang="en-US" dirty="0"/>
              <a:t>The data we publish also includes current partner states. You can see here that we are currently partnered with many other states and entities to share PMP data via the PMP Interconnect. You can see those indicated here on this map, and it’s important to note that all those states that share a border with Texas are also participating in this interconnect program. So when you go in to do your patient request, especially if you’re in a location near one of these borders, you can select these states in that search query to pull patient data from those states as 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47763" y="3251200"/>
            <a:ext cx="4562475" cy="3081338"/>
          </a:xfrm>
          <a:prstGeom prst="rect">
            <a:avLst/>
          </a:prstGeom>
        </p:spPr>
        <p:txBody>
          <a:bodyPr vert="horz" lIns="91440" tIns="45720" rIns="91440" bIns="45720" rtlCol="0"/>
          <a:lstStyle/>
          <a:p>
            <a:r>
              <a:rPr lang="en-US" dirty="0"/>
              <a:t>Now let's go over a few changes to the PMP. The 2023 Texas Legislature approved funding for TSBP to offer statewide integration of the PMP in pharmacy management systems and </a:t>
            </a:r>
            <a:r>
              <a:rPr lang="en-US" dirty="0" err="1"/>
              <a:t>NarxCare</a:t>
            </a:r>
            <a:r>
              <a:rPr lang="en-US" dirty="0"/>
              <a:t> access at no cost to pharmacies beginning September 1, 2023.</a:t>
            </a:r>
          </a:p>
          <a:p>
            <a:endParaRPr lang="en-US" dirty="0"/>
          </a:p>
          <a:p>
            <a:r>
              <a:rPr lang="en-US" dirty="0"/>
              <a:t>If you already pay for these enhancements, TSBP automatically took on payment of those enhancements beginning September 1, 2023.</a:t>
            </a:r>
          </a:p>
          <a:p>
            <a:endParaRPr lang="en-US" dirty="0"/>
          </a:p>
          <a:p>
            <a:r>
              <a:rPr lang="en-US" dirty="0"/>
              <a:t>If you DON'T have access to these yet, you can visit Bamboo Health's Customer Connect Portal to sign up. You can see that URL at the bottom of the page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47763" y="3251200"/>
            <a:ext cx="5204911" cy="3081338"/>
          </a:xfrm>
          <a:prstGeom prst="rect">
            <a:avLst/>
          </a:prstGeom>
        </p:spPr>
        <p:txBody>
          <a:bodyPr vert="horz" lIns="91440" tIns="45720" rIns="91440" bIns="45720" rtlCol="0"/>
          <a:lstStyle/>
          <a:p>
            <a:r>
              <a:rPr lang="en-US" dirty="0"/>
              <a:t>The last rule I will talk about amended in February 2023 is related to pharmacy responsibility in terms of electronic reporting.</a:t>
            </a:r>
          </a:p>
          <a:p>
            <a:endParaRPr lang="en-US" dirty="0"/>
          </a:p>
          <a:p>
            <a:r>
              <a:rPr lang="en-US" dirty="0"/>
              <a:t>The adopted amendments specify that a pharmacy must report data as required by the board's Data Submission Guide for Dispensers. Previously, the rule actually spelled out those guidelines, which meant if they changed that the rule would have to change, too. This way, it simplifies the rule language but not the rule meaning, and also directs you to the guide.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97631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76313" y="3251200"/>
            <a:ext cx="4562475" cy="3081338"/>
          </a:xfrm>
          <a:prstGeom prst="rect">
            <a:avLst/>
          </a:prstGeom>
        </p:spPr>
        <p:txBody>
          <a:bodyPr vert="horz" lIns="91440" tIns="45720" rIns="91440" bIns="45720" rtlCol="0"/>
          <a:lstStyle/>
          <a:p>
            <a:r>
              <a:rPr lang="en-US" dirty="0"/>
              <a:t>Now let's talk briefly about PMP audits.</a:t>
            </a:r>
          </a:p>
          <a:p>
            <a:endParaRPr lang="en-US" dirty="0"/>
          </a:p>
          <a:p>
            <a:r>
              <a:rPr lang="en-US" dirty="0"/>
              <a:t>What exactly is this audit and why is it being implemented? </a:t>
            </a:r>
          </a:p>
          <a:p>
            <a:endParaRPr lang="en-US" dirty="0"/>
          </a:p>
          <a:p>
            <a:r>
              <a:rPr lang="en-US" dirty="0"/>
              <a:t>Well, as you know, pharmacists are required by state law to consult the PMP before dispensing opioids, benzodiazepine, carisoprodol, and barbiturates; so this audit is being conducted by the Board to ensure that pharmacy professionals are complying with this state mandate.</a:t>
            </a:r>
          </a:p>
          <a:p>
            <a:endParaRPr lang="en-US" dirty="0"/>
          </a:p>
          <a:p>
            <a:r>
              <a:rPr lang="en-US" dirty="0"/>
              <a:t>The audit process beings with a random selection of prescriptions dispensed out of the whole system each quarter. Now, this is a vast pool of prescriptions. To give you an idea of the numbers reported to the PMP in a given quarter, for example, in Q2 of 2023, over 4.8 million prescriptions meeting mandate requirements were reported. This is just the state of Texas in a three-month period, so that's a lot of prescriptions.</a:t>
            </a:r>
          </a:p>
          <a:p>
            <a:endParaRPr lang="en-US" dirty="0"/>
          </a:p>
          <a:p>
            <a:r>
              <a:rPr lang="en-US" dirty="0"/>
              <a:t>So of that 4.8 million, again for example if we are looking at Q2 of 2023, a smaller random subset of that number is pulled for audit.</a:t>
            </a:r>
          </a:p>
          <a:p>
            <a:endParaRPr lang="en-US" dirty="0"/>
          </a:p>
          <a:p>
            <a:r>
              <a:rPr lang="en-US" dirty="0"/>
              <a:t>We are still fairly early in the audit process, but want to educate pharmacists and pharmacy technicians that this is happening so you know what to expect and what we're looking for. At this stage, we're really focusing on education and encouraging compliance.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060450" y="3968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060451" y="3251200"/>
            <a:ext cx="4745989" cy="3081338"/>
          </a:xfrm>
          <a:prstGeom prst="rect">
            <a:avLst/>
          </a:prstGeom>
        </p:spPr>
        <p:txBody>
          <a:bodyPr vert="horz" lIns="91440" tIns="45720" rIns="91440" bIns="45720" rtlCol="0"/>
          <a:lstStyle/>
          <a:p>
            <a:r>
              <a:rPr lang="en-US" dirty="0"/>
              <a:t>In that same vein of mandatory lookup audits, we also want to share an important note about integration, PMP lookup, and compliance. If you have integration in your pharmacy's system, you may run into this issue. </a:t>
            </a:r>
          </a:p>
          <a:p>
            <a:endParaRPr lang="en-US" dirty="0"/>
          </a:p>
          <a:p>
            <a:r>
              <a:rPr lang="en-US" dirty="0"/>
              <a:t>In some integrated pharmacy management systems, a patient score is loaded for viewing when the patient’s record is accessed, RATHER than the full report. </a:t>
            </a:r>
          </a:p>
          <a:p>
            <a:endParaRPr lang="en-US" dirty="0"/>
          </a:p>
          <a:p>
            <a:r>
              <a:rPr lang="en-US" dirty="0"/>
              <a:t>Viewing the patient score ALONE does not comply with the mandated PMP lookup requirement. You must manually initiate a report request by clicking to “View/Show Report” like you see here on the screen to access the full controlled substance history report for the patient and to comply with the mandated PMP lookup requirement.</a:t>
            </a:r>
          </a:p>
          <a:p>
            <a:endParaRPr lang="en-US" dirty="0"/>
          </a:p>
          <a:p>
            <a:r>
              <a:rPr lang="en-US" dirty="0"/>
              <a:t>Other integrated pharmacy management systems will load both the patient score and the full patient report. In this case, you would NOT need to load the report separately to be compliant with the mandate, but this is a common enough issue that we wanted to make you aware of it and how to make sure you are compliant if your system loads the data like this.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600075"/>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062991" y="3251200"/>
            <a:ext cx="4949190" cy="3081338"/>
          </a:xfrm>
          <a:prstGeom prst="rect">
            <a:avLst/>
          </a:prstGeom>
        </p:spPr>
        <p:txBody>
          <a:bodyPr vert="horz" lIns="91440" tIns="45720" rIns="91440" bIns="45720" rtlCol="0"/>
          <a:lstStyle/>
          <a:p>
            <a:r>
              <a:rPr lang="en-US" dirty="0"/>
              <a:t>As you already know, we’ve implemented rules saying that you need to access the Texas Prescription Monitoring Program (or PMP) for a patient’s information before dispensing opioids, benzodiazepines, barbiturates, or carisoprodol. This mandatory lookup became effective March 1, 2020. </a:t>
            </a:r>
          </a:p>
          <a:p>
            <a:endParaRPr lang="en-US" dirty="0"/>
          </a:p>
          <a:p>
            <a:r>
              <a:rPr lang="en-US" dirty="0"/>
              <a:t>At the August 2020 Board meeting, the Board specifically added an administrative penalty for failing to access a patient’s information before dispensing one of these drugs. </a:t>
            </a:r>
          </a:p>
          <a:p>
            <a:endParaRPr lang="en-US" dirty="0"/>
          </a:p>
          <a:p>
            <a:r>
              <a:rPr lang="en-US" dirty="0"/>
              <a:t>Board rule 281.65 outlines administrative penalties for several scenarios, but this failure to access the PMP wasn’t included until this amendment became effective in September 2020. So now we have an administrative penalty for failure to look up a patient in this case, and that penalty is essentially a fine associated with that failure.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other May 2024 adoption amends </a:t>
            </a:r>
            <a:r>
              <a:rPr lang="en-US" sz="1200" dirty="0">
                <a:solidFill>
                  <a:srgbClr val="000000"/>
                </a:solidFill>
                <a:latin typeface="HK Grotesk Medium"/>
                <a:ea typeface="HK Grotesk Medium"/>
              </a:rPr>
              <a:t>§291.131. </a:t>
            </a:r>
          </a:p>
          <a:p>
            <a:endParaRPr lang="en-US" sz="1200" dirty="0">
              <a:solidFill>
                <a:srgbClr val="000000"/>
              </a:solidFill>
              <a:latin typeface="HK Grotesk Medium"/>
              <a:ea typeface="HK Grotesk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1" dirty="0">
                <a:solidFill>
                  <a:srgbClr val="000000"/>
                </a:solidFill>
                <a:latin typeface="HK Grotesk Light"/>
              </a:rPr>
              <a:t>The amendments update the personnel, </a:t>
            </a:r>
            <a:r>
              <a:rPr lang="en-US" sz="1200" b="1" spc="61" dirty="0">
                <a:solidFill>
                  <a:srgbClr val="000000"/>
                </a:solidFill>
                <a:latin typeface="HK Grotesk Light"/>
              </a:rPr>
              <a:t>environment, labeling, compounding process, quality assurance, and recordkeeping requirements for pharmacies compounding nonsterile preparations.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61" dirty="0">
              <a:solidFill>
                <a:srgbClr val="000000"/>
              </a:solidFill>
              <a:latin typeface="HK Grotesk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Aptos" panose="020B0004020202020204" pitchFamily="34" charset="0"/>
              </a:rPr>
              <a:t>These amendments were adopted after recommendations were made to the Board from the </a:t>
            </a:r>
            <a:r>
              <a:rPr lang="en-US" sz="1800" b="1" dirty="0">
                <a:effectLst/>
                <a:latin typeface="Calibri" panose="020F0502020204030204" pitchFamily="34" charset="0"/>
                <a:ea typeface="Aptos" panose="020B0004020202020204" pitchFamily="34" charset="0"/>
              </a:rPr>
              <a:t>Compounding Rules Advis</a:t>
            </a:r>
            <a:r>
              <a:rPr lang="en-US" sz="1800" dirty="0">
                <a:effectLst/>
                <a:latin typeface="Calibri" panose="020F0502020204030204" pitchFamily="34" charset="0"/>
                <a:ea typeface="Aptos" panose="020B0004020202020204" pitchFamily="34" charset="0"/>
              </a:rPr>
              <a:t>ory Group in light of the recent USP 795 updates.</a:t>
            </a:r>
            <a:endParaRPr lang="en-US" sz="1200" spc="61" dirty="0">
              <a:solidFill>
                <a:srgbClr val="000000"/>
              </a:solidFill>
              <a:latin typeface="HK Grotesk Light"/>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52044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097780" cy="3081338"/>
          </a:xfrm>
          <a:prstGeom prst="rect">
            <a:avLst/>
          </a:prstGeom>
        </p:spPr>
        <p:txBody>
          <a:bodyPr vert="horz" lIns="91440" tIns="45720" rIns="91440" bIns="45720" rtlCol="0"/>
          <a:lstStyle/>
          <a:p>
            <a:r>
              <a:rPr lang="en-US" dirty="0"/>
              <a:t>Now I will look at recent rule updates related to administrative practices and procedures.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43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60948" y="3251200"/>
            <a:ext cx="6136106" cy="3081338"/>
          </a:xfrm>
          <a:prstGeom prst="rect">
            <a:avLst/>
          </a:prstGeom>
        </p:spPr>
        <p:txBody>
          <a:bodyPr vert="horz" lIns="91440" tIns="45720" rIns="91440" bIns="45720" rtlCol="0"/>
          <a:lstStyle/>
          <a:p>
            <a:r>
              <a:rPr lang="en-US" dirty="0"/>
              <a:t>The next two slides will look at adoptions regarding fee changes.</a:t>
            </a:r>
          </a:p>
          <a:p>
            <a:endParaRPr lang="en-US" dirty="0"/>
          </a:p>
          <a:p>
            <a:r>
              <a:rPr lang="en-US" dirty="0"/>
              <a:t>This is a biennial adoption, so this happens every two years along with the appropriation of funds to TSBP by the Texas legislature.</a:t>
            </a:r>
          </a:p>
          <a:p>
            <a:endParaRPr lang="en-US" dirty="0"/>
          </a:p>
          <a:p>
            <a:r>
              <a:rPr lang="en-US" dirty="0"/>
              <a:t>So the first of these are in Board rule 291.6, pharmacy license fees.</a:t>
            </a:r>
          </a:p>
          <a:p>
            <a:endParaRPr lang="en-US" dirty="0"/>
          </a:p>
          <a:p>
            <a:r>
              <a:rPr lang="en-US" dirty="0"/>
              <a:t>Both initial and renewal fees for pharmacies went up a bit. The initial license fee is now $583, and the renewal fee for a pharmacy is now $580.</a:t>
            </a:r>
          </a:p>
          <a:p>
            <a:endParaRPr lang="en-US" dirty="0"/>
          </a:p>
          <a:p>
            <a:r>
              <a:rPr lang="en-US" dirty="0"/>
              <a:t>Another major change here was that TSBP instituted licensing fees for remote pharmacy services; so if you are adding any remote services to a pharmacy license, there will be a corresponding fee.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354138"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77290" y="3249613"/>
            <a:ext cx="5367889" cy="3081338"/>
          </a:xfrm>
          <a:prstGeom prst="rect">
            <a:avLst/>
          </a:prstGeom>
        </p:spPr>
        <p:txBody>
          <a:bodyPr vert="horz" lIns="91440" tIns="45720" rIns="91440" bIns="45720" rtlCol="0"/>
          <a:lstStyle/>
          <a:p>
            <a:r>
              <a:rPr lang="en-US" dirty="0"/>
              <a:t>Now here are the fees for pharmacists. You can see these also increased. Initial licensure is now $381 – increase , and the fee for renewing your pharmacist license is now $378.</a:t>
            </a:r>
          </a:p>
          <a:p>
            <a:endParaRPr lang="en-US" dirty="0"/>
          </a:p>
          <a:p>
            <a:r>
              <a:rPr lang="en-US" dirty="0"/>
              <a:t>Also on this page, you can see that there were amendments to Board rule 291.121 to clarify how TSBP provides a license to engage in remote pharmacy services. We went over the fees for those services on the previous slide.</a:t>
            </a:r>
          </a:p>
          <a:p>
            <a:pPr algn="l"/>
            <a:r>
              <a:rPr lang="en-US" b="0" i="0" dirty="0">
                <a:solidFill>
                  <a:srgbClr val="000000"/>
                </a:solidFill>
                <a:effectLst/>
                <a:latin typeface="Times New Roman" panose="02020603050405020304" pitchFamily="18" charset="0"/>
              </a:rPr>
              <a:t>(e) Remote Pharmacy Services Fee. The application fee for an initial or renewed certificate to provide remote pharmacy services under §291.121 of this title (relating to Remote Pharmacy Services) shall be:</a:t>
            </a:r>
          </a:p>
          <a:p>
            <a:r>
              <a:rPr lang="en-US" dirty="0"/>
              <a:t>  (1) for a certificate to provide remote pharmacy services using automated pharmacy systems under §291.121(a) of this title: $100;</a:t>
            </a:r>
          </a:p>
          <a:p>
            <a:r>
              <a:rPr lang="en-US" dirty="0"/>
              <a:t>  (2) for a certificate to provide remote pharmacy services using emergency medication kits under §291.121(b) of this title: $50;</a:t>
            </a:r>
          </a:p>
          <a:p>
            <a:r>
              <a:rPr lang="en-US" dirty="0"/>
              <a:t>  (3) for a certificate to provide remote pharmacy services using telepharmacy systems under §291.121(c) of this title: $150; and</a:t>
            </a:r>
          </a:p>
          <a:p>
            <a:r>
              <a:rPr lang="en-US" dirty="0"/>
              <a:t>  (4) for a certificate to provide remote pharmacy services using automated dispensing and delivery systems under §291.121(d) of this title: $100.</a:t>
            </a:r>
          </a:p>
          <a:p>
            <a:r>
              <a:rPr lang="en-US" b="1" dirty="0"/>
              <a:t>Note that pharmacy technician fees did not change from the previous biennium.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Next, February 2024 adoptions.</a:t>
            </a:r>
          </a:p>
          <a:p>
            <a:endParaRPr lang="en-US" dirty="0"/>
          </a:p>
          <a:p>
            <a:r>
              <a:rPr lang="en-US" dirty="0"/>
              <a:t>The first are to rule 283.9, concerning fee requirements for pharmacist licensure.</a:t>
            </a:r>
          </a:p>
          <a:p>
            <a:endParaRPr lang="en-US" dirty="0"/>
          </a:p>
          <a:p>
            <a:r>
              <a:rPr lang="en-US" dirty="0"/>
              <a:t>These are non-substantive changes, and basically just clarify how </a:t>
            </a:r>
            <a:r>
              <a:rPr lang="en-US" b="1" dirty="0"/>
              <a:t>the late fee for these licenses are calculated</a:t>
            </a:r>
            <a:r>
              <a:rPr lang="en-US" dirty="0"/>
              <a:t>.</a:t>
            </a:r>
          </a:p>
          <a:p>
            <a:r>
              <a:rPr lang="en-US" b="0" i="0" dirty="0">
                <a:solidFill>
                  <a:srgbClr val="000000"/>
                </a:solidFill>
                <a:effectLst/>
                <a:latin typeface="Times New Roman" panose="02020603050405020304" pitchFamily="18" charset="0"/>
              </a:rPr>
              <a:t>expired for 90 days or less, the person may become licensed by making application and paying to the </a:t>
            </a:r>
            <a:r>
              <a:rPr lang="en-US" b="1" i="0" dirty="0">
                <a:solidFill>
                  <a:srgbClr val="000000"/>
                </a:solidFill>
                <a:effectLst/>
                <a:latin typeface="Times New Roman" panose="02020603050405020304" pitchFamily="18" charset="0"/>
              </a:rPr>
              <a:t>board one initial license fee ($381) and a fee that is one-half of a renewal fee</a:t>
            </a:r>
            <a:r>
              <a:rPr lang="en-US" b="0" i="0" dirty="0">
                <a:solidFill>
                  <a:srgbClr val="000000"/>
                </a:solidFill>
                <a:effectLst/>
                <a:latin typeface="Times New Roman" panose="02020603050405020304" pitchFamily="18" charset="0"/>
              </a:rPr>
              <a:t>.$570</a:t>
            </a:r>
          </a:p>
          <a:p>
            <a:r>
              <a:rPr lang="en-US" b="1" i="0" dirty="0">
                <a:solidFill>
                  <a:srgbClr val="000000"/>
                </a:solidFill>
                <a:effectLst/>
                <a:latin typeface="Times New Roman" panose="02020603050405020304" pitchFamily="18" charset="0"/>
              </a:rPr>
              <a:t>expired for more than 90 days but less than one year, </a:t>
            </a:r>
            <a:r>
              <a:rPr lang="en-US" b="0" i="0" dirty="0">
                <a:solidFill>
                  <a:srgbClr val="000000"/>
                </a:solidFill>
                <a:effectLst/>
                <a:latin typeface="Times New Roman" panose="02020603050405020304" pitchFamily="18" charset="0"/>
              </a:rPr>
              <a:t>the person may become licensed by making application and paying to the board one </a:t>
            </a:r>
            <a:r>
              <a:rPr lang="en-US" b="1" i="0" dirty="0">
                <a:solidFill>
                  <a:srgbClr val="000000"/>
                </a:solidFill>
                <a:effectLst/>
                <a:latin typeface="Times New Roman" panose="02020603050405020304" pitchFamily="18" charset="0"/>
              </a:rPr>
              <a:t>initial license fee($381) and a fee that is equal to a renewal fee ($378). $759</a:t>
            </a:r>
          </a:p>
          <a:p>
            <a:endParaRPr lang="en-US" b="1" i="0" dirty="0">
              <a:solidFill>
                <a:srgbClr val="000000"/>
              </a:solidFill>
              <a:effectLst/>
              <a:latin typeface="Times New Roman" panose="02020603050405020304" pitchFamily="18" charset="0"/>
            </a:endParaRPr>
          </a:p>
          <a:p>
            <a:r>
              <a:rPr lang="en-US" b="1" dirty="0"/>
              <a:t>If the initial license has been expired for one year or more, the person shall apply for a new license</a:t>
            </a:r>
            <a:r>
              <a:rPr lang="en-US" dirty="0"/>
              <a:t>.</a:t>
            </a:r>
          </a:p>
          <a:p>
            <a:br>
              <a:rPr lang="en-US" dirty="0"/>
            </a:br>
            <a:endParaRPr lang="en-US" b="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24118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23950"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23950" y="3251200"/>
            <a:ext cx="4876800" cy="3081338"/>
          </a:xfrm>
          <a:prstGeom prst="rect">
            <a:avLst/>
          </a:prstGeom>
        </p:spPr>
        <p:txBody>
          <a:bodyPr vert="horz" lIns="91440" tIns="45720" rIns="91440" bIns="45720" rtlCol="0"/>
          <a:lstStyle/>
          <a:p>
            <a:r>
              <a:rPr lang="en-US" dirty="0"/>
              <a:t>I will start with the November 2023 adoptions.</a:t>
            </a:r>
          </a:p>
          <a:p>
            <a:endParaRPr lang="en-US" dirty="0"/>
          </a:p>
          <a:p>
            <a:r>
              <a:rPr lang="en-US" dirty="0"/>
              <a:t>The first are amendments related to military service members. These affected Board rules 283.12 and 297.10. and establish procedures for a military service member to obtain an interim license or registration with TSBP as long as they are currently registered and in good standing with another jurisdiction that has similar licensing requirements.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look at a few other updates and reminders before we wrap up.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talk a little bit about pharmacist renewal fingerprints.</a:t>
            </a:r>
          </a:p>
          <a:p>
            <a:endParaRPr lang="en-US"/>
          </a:p>
          <a:p>
            <a:r>
              <a:rPr lang="en-US"/>
              <a:t>A little bit of history and why this is a requirement now:</a:t>
            </a:r>
          </a:p>
          <a:p>
            <a:endParaRPr lang="en-US"/>
          </a:p>
          <a:p>
            <a:r>
              <a:rPr lang="en-US"/>
              <a:t>Fingerprints are required for renewal per a statutory requirement set out in Texas Occupations Code, Sec 602.2101. Essentially, these updated fingerprints are required by law.</a:t>
            </a:r>
          </a:p>
          <a:p>
            <a:endParaRPr lang="en-US"/>
          </a:p>
          <a:p>
            <a:r>
              <a:rPr lang="en-US"/>
              <a:t>Which pharmacists are affected?</a:t>
            </a:r>
          </a:p>
          <a:p>
            <a:endParaRPr lang="en-US"/>
          </a:p>
          <a:p>
            <a:r>
              <a:rPr lang="en-US"/>
              <a:t>A fingerprint background check will be required prior to the completion of your TSBP license renewal if your initial fingerprints were completed before June 1, 2015.</a:t>
            </a:r>
          </a:p>
          <a:p>
            <a:endParaRPr lang="en-US"/>
          </a:p>
          <a:p>
            <a:r>
              <a:rPr lang="en-US"/>
              <a:t>More details:</a:t>
            </a:r>
          </a:p>
          <a:p>
            <a:endParaRPr lang="en-US"/>
          </a:p>
          <a:p>
            <a:r>
              <a:rPr lang="en-US"/>
              <a:t>--This is currently a one-time requirement. You won't have to do this for each renewal period unless legislation changes.</a:t>
            </a:r>
          </a:p>
          <a:p>
            <a:endParaRPr lang="en-US"/>
          </a:p>
          <a:p>
            <a:r>
              <a:rPr lang="en-US"/>
              <a:t>--If you are affected by this requirement, you can wait to complete the fingerprints until you receive your renewal reminder, OR you can complete it at any time before renewal. </a:t>
            </a:r>
          </a:p>
          <a:p>
            <a:endParaRPr lang="en-US"/>
          </a:p>
          <a:p>
            <a:r>
              <a:rPr lang="en-US"/>
              <a:t>Just email us for fingerprint information at fingerprints@pharmacy.texas.gov with:</a:t>
            </a:r>
          </a:p>
          <a:p>
            <a:endParaRPr lang="en-US"/>
          </a:p>
          <a:p>
            <a:r>
              <a:rPr lang="en-US"/>
              <a:t>-Your license number</a:t>
            </a:r>
          </a:p>
          <a:p>
            <a:r>
              <a:rPr lang="en-US"/>
              <a:t>-Your full name</a:t>
            </a:r>
          </a:p>
          <a:p>
            <a:r>
              <a:rPr lang="en-US"/>
              <a:t>-Note that you are requesting a link to register for fingerprints.</a:t>
            </a:r>
          </a:p>
          <a:p>
            <a:endParaRPr lang="en-US"/>
          </a:p>
          <a:p>
            <a:r>
              <a:rPr lang="en-US"/>
              <a:t>You can find all of this information and more on our website. Just scan the QR code on your screen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420688"/>
            <a:ext cx="4562475" cy="2566987"/>
          </a:xfrm>
        </p:spPr>
      </p:sp>
      <p:sp>
        <p:nvSpPr>
          <p:cNvPr id="3" name="Notes Placeholder 2"/>
          <p:cNvSpPr>
            <a:spLocks noGrp="1"/>
          </p:cNvSpPr>
          <p:nvPr>
            <p:ph type="body" idx="1"/>
          </p:nvPr>
        </p:nvSpPr>
        <p:spPr>
          <a:xfrm>
            <a:off x="517358" y="3251200"/>
            <a:ext cx="6039853" cy="3081338"/>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41610643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239838" y="34290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08711" y="3251200"/>
            <a:ext cx="4914900" cy="3081338"/>
          </a:xfrm>
          <a:prstGeom prst="rect">
            <a:avLst/>
          </a:prstGeom>
        </p:spPr>
        <p:txBody>
          <a:bodyPr vert="horz" lIns="91440" tIns="45720" rIns="91440" bIns="45720" rtlCol="0"/>
          <a:lstStyle/>
          <a:p>
            <a:r>
              <a:rPr lang="en-US" dirty="0"/>
              <a:t>The first of these is a reminder that you may have already seen on our website. We are continuing to see a large uptick in scams targeting pharmacy professionals and want to spread the word for everyone to be aware this is still a problem, and to take precautions to protect yourself against scammers.</a:t>
            </a:r>
          </a:p>
          <a:p>
            <a:endParaRPr lang="en-US" dirty="0"/>
          </a:p>
          <a:p>
            <a:r>
              <a:rPr lang="en-US" dirty="0"/>
              <a:t>These scams can come in written form, on the phone, fax, via email--basically, any form of contact. They are also becoming more sophisticated. They may spoof TSBP's number or email address so it appears we are contacting you, and they're reported to use a variety of tactics to scare or intimidate targets to extort information or money.</a:t>
            </a:r>
          </a:p>
          <a:p>
            <a:endParaRPr lang="en-US" dirty="0"/>
          </a:p>
          <a:p>
            <a:r>
              <a:rPr lang="en-US" dirty="0"/>
              <a:t>If you suspect a person on the phone or in written correspondence is a scammer, hang up and ALWAYS call TSBP directly to confirm.</a:t>
            </a:r>
          </a:p>
          <a:p>
            <a:endParaRPr lang="en-US" dirty="0"/>
          </a:p>
          <a:p>
            <a:r>
              <a:rPr lang="en-US" dirty="0"/>
              <a:t>We have lots of information on our website about these scams, examples, and how to report scammers, so we encourage you to take a closer look at those when you get the chance.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514350"/>
            <a:ext cx="4562475" cy="2566988"/>
          </a:xfrm>
        </p:spPr>
      </p:sp>
      <p:sp>
        <p:nvSpPr>
          <p:cNvPr id="3" name="Notes Placeholder 2"/>
          <p:cNvSpPr>
            <a:spLocks noGrp="1"/>
          </p:cNvSpPr>
          <p:nvPr>
            <p:ph type="body" idx="1"/>
          </p:nvPr>
        </p:nvSpPr>
        <p:spPr>
          <a:xfrm>
            <a:off x="1308100" y="3251200"/>
            <a:ext cx="4749800" cy="3081338"/>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60</a:t>
            </a:fld>
            <a:endParaRPr lang="cs-CZ"/>
          </a:p>
        </p:txBody>
      </p:sp>
    </p:spTree>
    <p:extLst>
      <p:ext uri="{BB962C8B-B14F-4D97-AF65-F5344CB8AC3E}">
        <p14:creationId xmlns:p14="http://schemas.microsoft.com/office/powerpoint/2010/main" val="3745009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7C18-D3FA-B598-D2A5-C70D1F87950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DF7481-56C1-389D-C07A-78277AD2CB3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83F20BC-6827-AFDA-3173-1F7C3A5D3A0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70B7D88-0527-A9E2-AE15-96E02E5693E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A909B71-E1D3-8D7B-E91C-FCDDC9825AD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Moving back, the first May 2024 adoption is </a:t>
            </a:r>
            <a:r>
              <a:rPr lang="en-US" sz="1200" dirty="0">
                <a:solidFill>
                  <a:srgbClr val="000000"/>
                </a:solidFill>
                <a:latin typeface="HK Grotesk Medium"/>
                <a:ea typeface="HK Grotesk Medium"/>
              </a:rPr>
              <a:t>§291.12</a:t>
            </a:r>
            <a:r>
              <a:rPr lang="en-US" dirty="0"/>
              <a:t>.</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Calibri" panose="020F0502020204030204" pitchFamily="34" charset="0"/>
                <a:ea typeface="Aptos" panose="020B0004020202020204" pitchFamily="34" charset="0"/>
                <a:cs typeface="Aptos" panose="020B0004020202020204" pitchFamily="34" charset="0"/>
              </a:rPr>
              <a:t>This section applies to the delivery of prescription drugs by a pharmacy licensed by the board as a Class A, Class A-S, Class E, or Class E-S pharmacy.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effectLst/>
                <a:latin typeface="Calibri" panose="020F0502020204030204" pitchFamily="34" charset="0"/>
                <a:ea typeface="Aptos" panose="020B0004020202020204" pitchFamily="34" charset="0"/>
                <a:cs typeface="Aptos" panose="020B0004020202020204" pitchFamily="34" charset="0"/>
              </a:rPr>
              <a:t>This rule outlines requirements for delivery standards, packaging, temperature, counseling, notifications, compromised deliveries, records and controlled substances for prescription delivery via common carrier, pharmacy employee, or same-day courier service. </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Footer Placeholder 5">
            <a:extLst>
              <a:ext uri="{FF2B5EF4-FFF2-40B4-BE49-F238E27FC236}">
                <a16:creationId xmlns:a16="http://schemas.microsoft.com/office/drawing/2014/main" id="{0233296F-C5B2-6D65-D1FC-C6167AF55AD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A921044-7681-8C20-F999-EFBA60AA4EB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07068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Moving back, the first May 2024 adoption is </a:t>
            </a:r>
            <a:r>
              <a:rPr lang="en-US" sz="1200" dirty="0">
                <a:solidFill>
                  <a:srgbClr val="000000"/>
                </a:solidFill>
                <a:latin typeface="HK Grotesk Medium"/>
                <a:ea typeface="HK Grotesk Medium"/>
              </a:rPr>
              <a:t>§291.12</a:t>
            </a:r>
            <a:r>
              <a:rPr lang="en-US" dirty="0"/>
              <a:t>.</a:t>
            </a:r>
          </a:p>
          <a:p>
            <a:pPr marL="0" marR="0">
              <a:spcBef>
                <a:spcPts val="0"/>
              </a:spcBef>
              <a:spcAft>
                <a:spcPts val="0"/>
              </a:spcAft>
            </a:pPr>
            <a:endParaRPr lang="en-US" sz="1800" dirty="0">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Calibri" panose="020F0502020204030204" pitchFamily="34" charset="0"/>
                <a:ea typeface="Aptos" panose="020B0004020202020204" pitchFamily="34" charset="0"/>
                <a:cs typeface="Aptos" panose="020B0004020202020204" pitchFamily="34" charset="0"/>
              </a:rPr>
              <a:t>This section applies to the delivery of prescription drugs by a pharmacy licensed by the board as a Class A, Class A-S, Class E, or Class E-S pharmacy.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dirty="0">
                <a:effectLst/>
                <a:latin typeface="Calibri" panose="020F0502020204030204" pitchFamily="34" charset="0"/>
                <a:ea typeface="Aptos" panose="020B0004020202020204" pitchFamily="34" charset="0"/>
                <a:cs typeface="Aptos" panose="020B0004020202020204" pitchFamily="34" charset="0"/>
              </a:rPr>
              <a:t>This rule outlines requirements for delivery standards, packaging, temperature, counseling, notifications, compromised deliveries, records and controlled substances for prescription delivery via common carrier, pharmacy employee, or same-day courier service. </a:t>
            </a:r>
            <a:endParaRPr lang="en-US" sz="1800" b="1" dirty="0">
              <a:effectLst/>
              <a:latin typeface="Aptos" panose="020B0004020202020204" pitchFamily="34" charset="0"/>
              <a:ea typeface="Aptos" panose="020B0004020202020204" pitchFamily="34" charset="0"/>
              <a:cs typeface="Aptos" panose="020B0004020202020204" pitchFamily="34" charset="0"/>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469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1147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147762" y="3251200"/>
            <a:ext cx="5337259" cy="3081338"/>
          </a:xfrm>
          <a:prstGeom prst="rect">
            <a:avLst/>
          </a:prstGeom>
        </p:spPr>
        <p:txBody>
          <a:bodyPr vert="horz" lIns="91440" tIns="45720" rIns="91440" bIns="45720" rtlCol="0"/>
          <a:lstStyle/>
          <a:p>
            <a:r>
              <a:rPr lang="en-US" dirty="0"/>
              <a:t>The next amendments were related to temporary closing of a pharmacy.</a:t>
            </a:r>
          </a:p>
          <a:p>
            <a:endParaRPr lang="en-US" dirty="0"/>
          </a:p>
          <a:p>
            <a:r>
              <a:rPr lang="en-US" dirty="0"/>
              <a:t>The first rule is 291.3, which relates to required notifications. The amendments clarify that a pharmacy must notify the board in writing in the pharmacy temporarily closes for the loss of a PIC.</a:t>
            </a:r>
          </a:p>
          <a:p>
            <a:endParaRPr lang="en-US" dirty="0"/>
          </a:p>
          <a:p>
            <a:r>
              <a:rPr lang="en-US" dirty="0"/>
              <a:t>The second rule affected is 291.5, related to closing a pharmacy. The amendments allow a pharmacy to TEMPORARILY close for the loss of a PIC IF the pharmacy gives timely notification to the Board in writing of the closure.</a:t>
            </a:r>
          </a:p>
          <a:p>
            <a:r>
              <a:rPr lang="en-US" dirty="0"/>
              <a:t>(2) A pharmacy may temporarily close for lack of a pharmacist-in-charge for no more than 30 days. </a:t>
            </a:r>
          </a:p>
          <a:p>
            <a:r>
              <a:rPr lang="en-US" dirty="0"/>
              <a:t>If a pharmacy temporarily closes for lack of a pharmacist-in-charge, the pharmacy shall: (A) only allow access to the prescription department if a pharmacist is present;  (B) send notification to the board as specified in §291.3(k) of this title (relating to Required Notifications); and  (C) either:  (i) reopen within 48 hours under the supervision of a new pharmacist-in-charge who has been reported to the board as specified in §291.3(e)(2) of this title; or  (ii) comply with the provisions of subsection (a) of this section as far in advance of the closing as allowed by the circumstances.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892175"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72980" y="3251200"/>
            <a:ext cx="6160168" cy="3081338"/>
          </a:xfrm>
          <a:prstGeom prst="rect">
            <a:avLst/>
          </a:prstGeom>
        </p:spPr>
        <p:txBody>
          <a:bodyPr vert="horz" lIns="91440" tIns="45720" rIns="91440" bIns="45720" rtlCol="0"/>
          <a:lstStyle/>
          <a:p>
            <a:r>
              <a:rPr lang="en-US" dirty="0"/>
              <a:t>Now I will look at the February 2023 adoptions.</a:t>
            </a:r>
          </a:p>
          <a:p>
            <a:endParaRPr lang="en-US" dirty="0"/>
          </a:p>
          <a:p>
            <a:r>
              <a:rPr lang="en-US" dirty="0"/>
              <a:t>The first adoption was to Board rule 291.76, related to Class C pharmacies located in a freestanding ambulatory surgical center. Only a small change was made here--the Board voted to adopt language clarifying that a pharmacist must verify the completeness and reconciliation of the perpetual inventory of controlled substances for this type of pharmacy. Previously, the language just said that it must be verified, but not by who; so this clears any ambiguity up by specifying it must be verified by a pharmacist.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2.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 Id="rId9"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21532"/>
            <a:ext cx="15599792" cy="7665468"/>
            <a:chOff x="0" y="0"/>
            <a:chExt cx="4244582" cy="2085714"/>
          </a:xfrm>
        </p:grpSpPr>
        <p:sp>
          <p:nvSpPr>
            <p:cNvPr id="3" name="Freeform 3"/>
            <p:cNvSpPr/>
            <p:nvPr/>
          </p:nvSpPr>
          <p:spPr>
            <a:xfrm>
              <a:off x="0" y="0"/>
              <a:ext cx="4244582" cy="2085714"/>
            </a:xfrm>
            <a:custGeom>
              <a:avLst/>
              <a:gdLst/>
              <a:ahLst/>
              <a:cxnLst/>
              <a:rect l="l" t="t" r="r" b="b"/>
              <a:pathLst>
                <a:path w="4244582" h="2085714">
                  <a:moveTo>
                    <a:pt x="0" y="0"/>
                  </a:moveTo>
                  <a:lnTo>
                    <a:pt x="4244582" y="0"/>
                  </a:lnTo>
                  <a:lnTo>
                    <a:pt x="4244582" y="2085714"/>
                  </a:lnTo>
                  <a:lnTo>
                    <a:pt x="0" y="2085714"/>
                  </a:lnTo>
                  <a:close/>
                </a:path>
              </a:pathLst>
            </a:custGeom>
            <a:solidFill>
              <a:srgbClr val="000342"/>
            </a:solidFill>
          </p:spPr>
          <p:txBody>
            <a:bodyPr/>
            <a:lstStyle/>
            <a:p>
              <a:endParaRPr lang="en-US"/>
            </a:p>
          </p:txBody>
        </p:sp>
      </p:grpSp>
      <p:sp>
        <p:nvSpPr>
          <p:cNvPr id="4" name="Freeform 4"/>
          <p:cNvSpPr/>
          <p:nvPr/>
        </p:nvSpPr>
        <p:spPr>
          <a:xfrm>
            <a:off x="3982023" y="-53408"/>
            <a:ext cx="14350222" cy="8902440"/>
          </a:xfrm>
          <a:custGeom>
            <a:avLst/>
            <a:gdLst/>
            <a:ahLst/>
            <a:cxnLst/>
            <a:rect l="l" t="t" r="r" b="b"/>
            <a:pathLst>
              <a:path w="14350222" h="8902440">
                <a:moveTo>
                  <a:pt x="0" y="0"/>
                </a:moveTo>
                <a:lnTo>
                  <a:pt x="14350222" y="0"/>
                </a:lnTo>
                <a:lnTo>
                  <a:pt x="14350222" y="8902440"/>
                </a:lnTo>
                <a:lnTo>
                  <a:pt x="0" y="8902440"/>
                </a:lnTo>
                <a:lnTo>
                  <a:pt x="0" y="0"/>
                </a:lnTo>
                <a:close/>
              </a:path>
            </a:pathLst>
          </a:custGeom>
          <a:blipFill>
            <a:blip r:embed="rId3"/>
            <a:stretch>
              <a:fillRect t="-70971" b="-70971"/>
            </a:stretch>
          </a:blipFill>
        </p:spPr>
        <p:txBody>
          <a:bodyPr/>
          <a:lstStyle/>
          <a:p>
            <a:endParaRPr lang="en-US"/>
          </a:p>
        </p:txBody>
      </p:sp>
      <p:grpSp>
        <p:nvGrpSpPr>
          <p:cNvPr id="5" name="Group 5"/>
          <p:cNvGrpSpPr/>
          <p:nvPr/>
        </p:nvGrpSpPr>
        <p:grpSpPr>
          <a:xfrm>
            <a:off x="-14644" y="1022244"/>
            <a:ext cx="15613451" cy="9292511"/>
            <a:chOff x="0" y="0"/>
            <a:chExt cx="5370213" cy="3196139"/>
          </a:xfrm>
        </p:grpSpPr>
        <p:sp>
          <p:nvSpPr>
            <p:cNvPr id="6" name="Freeform 6"/>
            <p:cNvSpPr/>
            <p:nvPr/>
          </p:nvSpPr>
          <p:spPr>
            <a:xfrm>
              <a:off x="0" y="0"/>
              <a:ext cx="5370213" cy="3196139"/>
            </a:xfrm>
            <a:custGeom>
              <a:avLst/>
              <a:gdLst/>
              <a:ahLst/>
              <a:cxnLst/>
              <a:rect l="l" t="t" r="r" b="b"/>
              <a:pathLst>
                <a:path w="5370213" h="3196139">
                  <a:moveTo>
                    <a:pt x="0" y="0"/>
                  </a:moveTo>
                  <a:lnTo>
                    <a:pt x="5370213" y="0"/>
                  </a:lnTo>
                  <a:lnTo>
                    <a:pt x="5370213" y="3196139"/>
                  </a:lnTo>
                  <a:lnTo>
                    <a:pt x="0" y="3196139"/>
                  </a:lnTo>
                  <a:close/>
                </a:path>
              </a:pathLst>
            </a:custGeom>
            <a:solidFill>
              <a:srgbClr val="000342">
                <a:alpha val="80784"/>
              </a:srgbClr>
            </a:solidFill>
          </p:spPr>
          <p:txBody>
            <a:bodyPr/>
            <a:lstStyle/>
            <a:p>
              <a:endParaRPr lang="en-US"/>
            </a:p>
          </p:txBody>
        </p:sp>
      </p:grpSp>
      <p:sp>
        <p:nvSpPr>
          <p:cNvPr id="7" name="TextBox 7"/>
          <p:cNvSpPr txBox="1"/>
          <p:nvPr/>
        </p:nvSpPr>
        <p:spPr>
          <a:xfrm>
            <a:off x="2631041" y="3725768"/>
            <a:ext cx="11866521" cy="2728497"/>
          </a:xfrm>
          <a:prstGeom prst="rect">
            <a:avLst/>
          </a:prstGeom>
        </p:spPr>
        <p:txBody>
          <a:bodyPr lIns="0" tIns="0" rIns="0" bIns="0" rtlCol="0" anchor="t">
            <a:spAutoFit/>
          </a:bodyPr>
          <a:lstStyle/>
          <a:p>
            <a:pPr>
              <a:lnSpc>
                <a:spcPts val="10595"/>
              </a:lnSpc>
            </a:pPr>
            <a:r>
              <a:rPr lang="en-US" sz="10490" spc="-52">
                <a:solidFill>
                  <a:srgbClr val="FFFFFF"/>
                </a:solidFill>
                <a:latin typeface="Vesper Libre Bold"/>
              </a:rPr>
              <a:t>Texas State Board of Pharmacy</a:t>
            </a:r>
          </a:p>
        </p:txBody>
      </p:sp>
      <p:sp>
        <p:nvSpPr>
          <p:cNvPr id="8" name="TextBox 8"/>
          <p:cNvSpPr txBox="1"/>
          <p:nvPr/>
        </p:nvSpPr>
        <p:spPr>
          <a:xfrm>
            <a:off x="2705167" y="7491491"/>
            <a:ext cx="11351075" cy="1785040"/>
          </a:xfrm>
          <a:prstGeom prst="rect">
            <a:avLst/>
          </a:prstGeom>
        </p:spPr>
        <p:txBody>
          <a:bodyPr wrap="square" lIns="0" tIns="0" rIns="0" bIns="0" rtlCol="0" anchor="t">
            <a:spAutoFit/>
          </a:bodyPr>
          <a:lstStyle/>
          <a:p>
            <a:pPr>
              <a:lnSpc>
                <a:spcPts val="3626"/>
              </a:lnSpc>
            </a:pPr>
            <a:r>
              <a:rPr lang="en-US" sz="2400" b="1" dirty="0">
                <a:solidFill>
                  <a:srgbClr val="FFFF00"/>
                </a:solidFill>
                <a:latin typeface="HK Grotesk Medium"/>
              </a:rPr>
              <a:t>Synthia Hill, PharmD, RPh</a:t>
            </a:r>
          </a:p>
          <a:p>
            <a:pPr>
              <a:lnSpc>
                <a:spcPts val="3626"/>
              </a:lnSpc>
            </a:pPr>
            <a:r>
              <a:rPr lang="en-US" sz="2400" b="1" dirty="0">
                <a:solidFill>
                  <a:srgbClr val="FFFF00"/>
                </a:solidFill>
                <a:latin typeface="HK Grotesk Medium"/>
              </a:rPr>
              <a:t>Compliance Officer   - Austin Region</a:t>
            </a:r>
          </a:p>
          <a:p>
            <a:pPr>
              <a:lnSpc>
                <a:spcPts val="3626"/>
              </a:lnSpc>
            </a:pPr>
            <a:r>
              <a:rPr lang="en-US" sz="2400" b="1" dirty="0" err="1">
                <a:solidFill>
                  <a:srgbClr val="FFFF00"/>
                </a:solidFill>
                <a:latin typeface="HK Grotesk Medium"/>
              </a:rPr>
              <a:t>VAPha</a:t>
            </a:r>
            <a:r>
              <a:rPr lang="en-US" sz="2400" b="1" dirty="0">
                <a:solidFill>
                  <a:srgbClr val="FFFF00"/>
                </a:solidFill>
                <a:latin typeface="HK Grotesk Medium"/>
              </a:rPr>
              <a:t> </a:t>
            </a:r>
          </a:p>
          <a:p>
            <a:pPr algn="r">
              <a:lnSpc>
                <a:spcPts val="3206"/>
              </a:lnSpc>
            </a:pPr>
            <a:r>
              <a:rPr lang="en-US" sz="2400" b="1" dirty="0">
                <a:solidFill>
                  <a:srgbClr val="FFFF00"/>
                </a:solidFill>
                <a:latin typeface="HK Grotesk Medium"/>
              </a:rPr>
              <a:t>October 16, 2024</a:t>
            </a:r>
          </a:p>
        </p:txBody>
      </p:sp>
      <p:sp>
        <p:nvSpPr>
          <p:cNvPr id="9" name="TextBox 9"/>
          <p:cNvSpPr txBox="1"/>
          <p:nvPr/>
        </p:nvSpPr>
        <p:spPr>
          <a:xfrm rot="-5400000">
            <a:off x="-1852195" y="6310703"/>
            <a:ext cx="5052638" cy="272910"/>
          </a:xfrm>
          <a:prstGeom prst="rect">
            <a:avLst/>
          </a:prstGeom>
        </p:spPr>
        <p:txBody>
          <a:bodyPr lIns="0" tIns="0" rIns="0" bIns="0" rtlCol="0" anchor="t">
            <a:spAutoFit/>
          </a:bodyPr>
          <a:lstStyle/>
          <a:p>
            <a:pPr algn="r">
              <a:lnSpc>
                <a:spcPts val="2239"/>
              </a:lnSpc>
            </a:pPr>
            <a:r>
              <a:rPr lang="en-US" sz="1599" spc="127">
                <a:solidFill>
                  <a:srgbClr val="DC3C4D"/>
                </a:solidFill>
                <a:latin typeface="HK Grotesk Bold"/>
              </a:rPr>
              <a:t>TEXAS STATE BOARD OF PHARMACY</a:t>
            </a:r>
          </a:p>
        </p:txBody>
      </p:sp>
      <p:grpSp>
        <p:nvGrpSpPr>
          <p:cNvPr id="10" name="Group 10"/>
          <p:cNvGrpSpPr/>
          <p:nvPr/>
        </p:nvGrpSpPr>
        <p:grpSpPr>
          <a:xfrm>
            <a:off x="16885433" y="8779834"/>
            <a:ext cx="1402567" cy="148253"/>
            <a:chOff x="0" y="0"/>
            <a:chExt cx="5406761" cy="571500"/>
          </a:xfrm>
        </p:grpSpPr>
        <p:sp>
          <p:nvSpPr>
            <p:cNvPr id="11" name="Freeform 11"/>
            <p:cNvSpPr/>
            <p:nvPr/>
          </p:nvSpPr>
          <p:spPr>
            <a:xfrm>
              <a:off x="0" y="255270"/>
              <a:ext cx="5406761" cy="69850"/>
            </a:xfrm>
            <a:custGeom>
              <a:avLst/>
              <a:gdLst/>
              <a:ahLst/>
              <a:cxnLst/>
              <a:rect l="l" t="t" r="r" b="b"/>
              <a:pathLst>
                <a:path w="5406761" h="69850">
                  <a:moveTo>
                    <a:pt x="5115931" y="0"/>
                  </a:moveTo>
                  <a:lnTo>
                    <a:pt x="0" y="0"/>
                  </a:lnTo>
                  <a:lnTo>
                    <a:pt x="0" y="69850"/>
                  </a:lnTo>
                  <a:lnTo>
                    <a:pt x="5406761" y="69850"/>
                  </a:lnTo>
                  <a:lnTo>
                    <a:pt x="5406761" y="0"/>
                  </a:lnTo>
                  <a:close/>
                </a:path>
              </a:pathLst>
            </a:custGeom>
            <a:solidFill>
              <a:srgbClr val="DC3C4D"/>
            </a:solidFill>
          </p:spPr>
          <p:txBody>
            <a:bodyPr/>
            <a:lstStyle/>
            <a:p>
              <a:endParaRPr lang="en-US"/>
            </a:p>
          </p:txBody>
        </p:sp>
      </p:grpSp>
      <p:grpSp>
        <p:nvGrpSpPr>
          <p:cNvPr id="12" name="Group 12"/>
          <p:cNvGrpSpPr/>
          <p:nvPr/>
        </p:nvGrpSpPr>
        <p:grpSpPr>
          <a:xfrm rot="5400000">
            <a:off x="2070794" y="2547405"/>
            <a:ext cx="1268746" cy="148253"/>
            <a:chOff x="0" y="0"/>
            <a:chExt cx="4890895" cy="571500"/>
          </a:xfrm>
        </p:grpSpPr>
        <p:sp>
          <p:nvSpPr>
            <p:cNvPr id="13" name="Freeform 13"/>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DC3C4D"/>
            </a:solidFill>
          </p:spPr>
          <p:txBody>
            <a:bodyPr/>
            <a:lstStyle/>
            <a:p>
              <a:endParaRPr lang="en-US"/>
            </a:p>
          </p:txBody>
        </p:sp>
      </p:grpSp>
      <p:grpSp>
        <p:nvGrpSpPr>
          <p:cNvPr id="14" name="Group 14"/>
          <p:cNvGrpSpPr/>
          <p:nvPr/>
        </p:nvGrpSpPr>
        <p:grpSpPr>
          <a:xfrm rot="5400000">
            <a:off x="8409317" y="9505946"/>
            <a:ext cx="1469366" cy="148253"/>
            <a:chOff x="0" y="0"/>
            <a:chExt cx="5664266" cy="571500"/>
          </a:xfrm>
        </p:grpSpPr>
        <p:sp>
          <p:nvSpPr>
            <p:cNvPr id="15" name="Freeform 15"/>
            <p:cNvSpPr/>
            <p:nvPr/>
          </p:nvSpPr>
          <p:spPr>
            <a:xfrm>
              <a:off x="0" y="255270"/>
              <a:ext cx="5664266" cy="69850"/>
            </a:xfrm>
            <a:custGeom>
              <a:avLst/>
              <a:gdLst/>
              <a:ahLst/>
              <a:cxnLst/>
              <a:rect l="l" t="t" r="r" b="b"/>
              <a:pathLst>
                <a:path w="5664266" h="69850">
                  <a:moveTo>
                    <a:pt x="5373436" y="0"/>
                  </a:moveTo>
                  <a:lnTo>
                    <a:pt x="0" y="0"/>
                  </a:lnTo>
                  <a:lnTo>
                    <a:pt x="0" y="69850"/>
                  </a:lnTo>
                  <a:lnTo>
                    <a:pt x="5664266" y="69850"/>
                  </a:lnTo>
                  <a:lnTo>
                    <a:pt x="5664266" y="0"/>
                  </a:lnTo>
                  <a:close/>
                </a:path>
              </a:pathLst>
            </a:custGeom>
            <a:solidFill>
              <a:srgbClr val="DC3C4D"/>
            </a:solidFill>
          </p:spPr>
          <p:txBody>
            <a:bodyPr/>
            <a:lstStyle/>
            <a:p>
              <a:endParaRPr lang="en-US"/>
            </a:p>
          </p:txBody>
        </p:sp>
      </p:grpSp>
      <p:sp>
        <p:nvSpPr>
          <p:cNvPr id="16" name="TextBox 16"/>
          <p:cNvSpPr txBox="1"/>
          <p:nvPr/>
        </p:nvSpPr>
        <p:spPr>
          <a:xfrm>
            <a:off x="2631041" y="6377197"/>
            <a:ext cx="13682359" cy="912123"/>
          </a:xfrm>
          <a:prstGeom prst="rect">
            <a:avLst/>
          </a:prstGeom>
        </p:spPr>
        <p:txBody>
          <a:bodyPr lIns="0" tIns="0" rIns="0" bIns="0" rtlCol="0" anchor="t">
            <a:spAutoFit/>
          </a:bodyPr>
          <a:lstStyle/>
          <a:p>
            <a:pPr>
              <a:lnSpc>
                <a:spcPts val="6899"/>
              </a:lnSpc>
            </a:pPr>
            <a:r>
              <a:rPr lang="en-US" sz="6831" spc="-34">
                <a:solidFill>
                  <a:srgbClr val="FFFFFF"/>
                </a:solidFill>
                <a:latin typeface="Vesper Libre Bold"/>
              </a:rPr>
              <a:t>Laws and Rules Update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81655" y="3046794"/>
            <a:ext cx="8577645" cy="6568216"/>
          </a:xfrm>
          <a:custGeom>
            <a:avLst/>
            <a:gdLst/>
            <a:ahLst/>
            <a:cxnLst/>
            <a:rect l="l" t="t" r="r" b="b"/>
            <a:pathLst>
              <a:path w="8577645" h="6568216">
                <a:moveTo>
                  <a:pt x="0" y="0"/>
                </a:moveTo>
                <a:lnTo>
                  <a:pt x="8577645" y="0"/>
                </a:lnTo>
                <a:lnTo>
                  <a:pt x="8577645" y="6568216"/>
                </a:lnTo>
                <a:lnTo>
                  <a:pt x="0" y="6568216"/>
                </a:lnTo>
                <a:lnTo>
                  <a:pt x="0" y="0"/>
                </a:lnTo>
                <a:close/>
              </a:path>
            </a:pathLst>
          </a:custGeom>
          <a:blipFill>
            <a:blip r:embed="rId3"/>
            <a:stretch>
              <a:fillRect l="-7358" r="-7358"/>
            </a:stretch>
          </a:blipFill>
        </p:spPr>
        <p:txBody>
          <a:bodyPr/>
          <a:lstStyle/>
          <a:p>
            <a:endParaRPr lang="en-US" dirty="0"/>
          </a:p>
        </p:txBody>
      </p:sp>
      <p:grpSp>
        <p:nvGrpSpPr>
          <p:cNvPr id="3" name="Group 3"/>
          <p:cNvGrpSpPr/>
          <p:nvPr/>
        </p:nvGrpSpPr>
        <p:grpSpPr>
          <a:xfrm>
            <a:off x="16999709" y="-67120"/>
            <a:ext cx="1401815" cy="10434938"/>
            <a:chOff x="0" y="0"/>
            <a:chExt cx="326008" cy="2426767"/>
          </a:xfrm>
        </p:grpSpPr>
        <p:sp>
          <p:nvSpPr>
            <p:cNvPr id="4" name="Freeform 4"/>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5" name="Group 5"/>
          <p:cNvGrpSpPr/>
          <p:nvPr/>
        </p:nvGrpSpPr>
        <p:grpSpPr>
          <a:xfrm rot="5400000">
            <a:off x="16479455" y="-182208"/>
            <a:ext cx="1046645" cy="148253"/>
            <a:chOff x="0" y="0"/>
            <a:chExt cx="4034716" cy="571500"/>
          </a:xfrm>
        </p:grpSpPr>
        <p:sp>
          <p:nvSpPr>
            <p:cNvPr id="6" name="Freeform 6"/>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7" name="Group 7"/>
          <p:cNvGrpSpPr/>
          <p:nvPr/>
        </p:nvGrpSpPr>
        <p:grpSpPr>
          <a:xfrm rot="5400000">
            <a:off x="3477178" y="5310125"/>
            <a:ext cx="11333645" cy="148253"/>
            <a:chOff x="0" y="0"/>
            <a:chExt cx="43690120" cy="571500"/>
          </a:xfrm>
        </p:grpSpPr>
        <p:sp>
          <p:nvSpPr>
            <p:cNvPr id="8" name="Freeform 8"/>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9" name="Group 9"/>
          <p:cNvGrpSpPr/>
          <p:nvPr/>
        </p:nvGrpSpPr>
        <p:grpSpPr>
          <a:xfrm rot="5400000">
            <a:off x="-4380181" y="5310125"/>
            <a:ext cx="11333645" cy="148253"/>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1" name="Group 11"/>
          <p:cNvGrpSpPr/>
          <p:nvPr/>
        </p:nvGrpSpPr>
        <p:grpSpPr>
          <a:xfrm rot="5400000">
            <a:off x="820469" y="8397850"/>
            <a:ext cx="932345" cy="148253"/>
            <a:chOff x="0" y="0"/>
            <a:chExt cx="3594100" cy="571500"/>
          </a:xfrm>
        </p:grpSpPr>
        <p:sp>
          <p:nvSpPr>
            <p:cNvPr id="12" name="Freeform 12"/>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3" name="Group 13"/>
          <p:cNvGrpSpPr/>
          <p:nvPr/>
        </p:nvGrpSpPr>
        <p:grpSpPr>
          <a:xfrm rot="5400000">
            <a:off x="8527304" y="-275581"/>
            <a:ext cx="1233392" cy="148253"/>
            <a:chOff x="0" y="0"/>
            <a:chExt cx="4754608" cy="571500"/>
          </a:xfrm>
        </p:grpSpPr>
        <p:sp>
          <p:nvSpPr>
            <p:cNvPr id="14" name="Freeform 14"/>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5" name="Group 15"/>
          <p:cNvGrpSpPr/>
          <p:nvPr/>
        </p:nvGrpSpPr>
        <p:grpSpPr>
          <a:xfrm rot="5400000">
            <a:off x="8527304" y="10429330"/>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7" name="Group 17"/>
          <p:cNvGrpSpPr/>
          <p:nvPr/>
        </p:nvGrpSpPr>
        <p:grpSpPr>
          <a:xfrm>
            <a:off x="1525889" y="3643734"/>
            <a:ext cx="6537813" cy="2389907"/>
            <a:chOff x="0" y="-66675"/>
            <a:chExt cx="8717084" cy="3186543"/>
          </a:xfrm>
        </p:grpSpPr>
        <p:sp>
          <p:nvSpPr>
            <p:cNvPr id="18" name="TextBox 18"/>
            <p:cNvSpPr txBox="1"/>
            <p:nvPr/>
          </p:nvSpPr>
          <p:spPr>
            <a:xfrm>
              <a:off x="0" y="-66675"/>
              <a:ext cx="8717084"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§291.76</a:t>
              </a:r>
            </a:p>
          </p:txBody>
        </p:sp>
        <p:sp>
          <p:nvSpPr>
            <p:cNvPr id="19" name="TextBox 19"/>
            <p:cNvSpPr txBox="1"/>
            <p:nvPr/>
          </p:nvSpPr>
          <p:spPr>
            <a:xfrm>
              <a:off x="0" y="814108"/>
              <a:ext cx="8717084" cy="2305760"/>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amendments clarify that </a:t>
              </a:r>
              <a:r>
                <a:rPr lang="en-US" sz="2452" b="1" spc="61" dirty="0">
                  <a:solidFill>
                    <a:srgbClr val="FF0000"/>
                  </a:solidFill>
                  <a:latin typeface="HK Grotesk Light Bold"/>
                </a:rPr>
                <a:t>a pharmacist</a:t>
              </a:r>
              <a:r>
                <a:rPr lang="en-US" sz="2452" b="1" spc="61" dirty="0">
                  <a:solidFill>
                    <a:srgbClr val="FF0000"/>
                  </a:solidFill>
                  <a:latin typeface="HK Grotesk Light"/>
                </a:rPr>
                <a:t> </a:t>
              </a:r>
              <a:r>
                <a:rPr lang="en-US" sz="2452" spc="61" dirty="0">
                  <a:solidFill>
                    <a:srgbClr val="000000"/>
                  </a:solidFill>
                  <a:latin typeface="HK Grotesk Light"/>
                </a:rPr>
                <a:t>must </a:t>
              </a:r>
              <a:r>
                <a:rPr lang="en-US" sz="2452" b="1" spc="61" dirty="0">
                  <a:solidFill>
                    <a:srgbClr val="FF0000"/>
                  </a:solidFill>
                  <a:latin typeface="HK Grotesk Light"/>
                </a:rPr>
                <a:t>verify the completeness</a:t>
              </a:r>
              <a:r>
                <a:rPr lang="en-US" sz="2452" spc="61" dirty="0">
                  <a:solidFill>
                    <a:srgbClr val="000000"/>
                  </a:solidFill>
                  <a:latin typeface="HK Grotesk Light"/>
                </a:rPr>
                <a:t> and </a:t>
              </a:r>
              <a:r>
                <a:rPr lang="en-US" sz="2452" b="1" spc="61" dirty="0">
                  <a:solidFill>
                    <a:srgbClr val="FF0000"/>
                  </a:solidFill>
                  <a:latin typeface="HK Grotesk Light"/>
                </a:rPr>
                <a:t>reconciliation</a:t>
              </a:r>
              <a:r>
                <a:rPr lang="en-US" sz="2452" spc="61" dirty="0">
                  <a:solidFill>
                    <a:srgbClr val="000000"/>
                  </a:solidFill>
                  <a:latin typeface="HK Grotesk Light"/>
                </a:rPr>
                <a:t> of the </a:t>
              </a:r>
              <a:r>
                <a:rPr lang="en-US" sz="2452" b="1" spc="61" dirty="0">
                  <a:solidFill>
                    <a:srgbClr val="FF0000"/>
                  </a:solidFill>
                  <a:latin typeface="HK Grotesk Light"/>
                </a:rPr>
                <a:t>perpetual inventory </a:t>
              </a:r>
              <a:r>
                <a:rPr lang="en-US" sz="2452" spc="61" dirty="0">
                  <a:solidFill>
                    <a:srgbClr val="000000"/>
                  </a:solidFill>
                  <a:latin typeface="HK Grotesk Light"/>
                </a:rPr>
                <a:t>of controlled substances for an ASC pharmacy. </a:t>
              </a:r>
            </a:p>
          </p:txBody>
        </p:sp>
      </p:grpSp>
      <p:sp>
        <p:nvSpPr>
          <p:cNvPr id="20" name="TextBox 20"/>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1" name="TextBox 21"/>
          <p:cNvSpPr txBox="1"/>
          <p:nvPr/>
        </p:nvSpPr>
        <p:spPr>
          <a:xfrm>
            <a:off x="270808" y="78802"/>
            <a:ext cx="16041620" cy="1692771"/>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Class C Pharmacy Located in a Freestanding Ambulatory Surgery Center (ASC)</a:t>
            </a:r>
          </a:p>
        </p:txBody>
      </p:sp>
      <p:sp>
        <p:nvSpPr>
          <p:cNvPr id="23" name="TextBox 23"/>
          <p:cNvSpPr txBox="1"/>
          <p:nvPr/>
        </p:nvSpPr>
        <p:spPr>
          <a:xfrm>
            <a:off x="1525889" y="7774548"/>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February 2023</a:t>
            </a:r>
          </a:p>
          <a:p>
            <a:pPr>
              <a:lnSpc>
                <a:spcPts val="4479"/>
              </a:lnSpc>
            </a:pPr>
            <a:r>
              <a:rPr lang="en-US" sz="3199" dirty="0">
                <a:solidFill>
                  <a:srgbClr val="000342"/>
                </a:solidFill>
                <a:latin typeface="HK Grotesk Medium"/>
              </a:rPr>
              <a:t>Effective: March 7, 2023</a:t>
            </a:r>
          </a:p>
        </p:txBody>
      </p:sp>
      <p:pic>
        <p:nvPicPr>
          <p:cNvPr id="24" name="Picture 23">
            <a:extLst>
              <a:ext uri="{FF2B5EF4-FFF2-40B4-BE49-F238E27FC236}">
                <a16:creationId xmlns:a16="http://schemas.microsoft.com/office/drawing/2014/main" id="{E7AE3262-EB71-C8EF-B591-51B5EB6E0318}"/>
              </a:ext>
            </a:extLst>
          </p:cNvPr>
          <p:cNvPicPr>
            <a:picLocks noChangeAspect="1"/>
          </p:cNvPicPr>
          <p:nvPr/>
        </p:nvPicPr>
        <p:blipFill>
          <a:blip r:embed="rId4"/>
          <a:stretch>
            <a:fillRect/>
          </a:stretch>
        </p:blipFill>
        <p:spPr>
          <a:xfrm>
            <a:off x="8303324" y="2758314"/>
            <a:ext cx="8517375" cy="69316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7486581" y="3788227"/>
            <a:ext cx="9242059" cy="2389907"/>
            <a:chOff x="0" y="-66675"/>
            <a:chExt cx="12322746" cy="3186543"/>
          </a:xfrm>
        </p:grpSpPr>
        <p:sp>
          <p:nvSpPr>
            <p:cNvPr id="17" name="TextBox 17"/>
            <p:cNvSpPr txBox="1"/>
            <p:nvPr/>
          </p:nvSpPr>
          <p:spPr>
            <a:xfrm>
              <a:off x="0" y="-66675"/>
              <a:ext cx="12322746" cy="722548"/>
            </a:xfrm>
            <a:prstGeom prst="rect">
              <a:avLst/>
            </a:prstGeom>
          </p:spPr>
          <p:txBody>
            <a:bodyPr lIns="0" tIns="0" rIns="0" bIns="0" rtlCol="0" anchor="t">
              <a:spAutoFit/>
            </a:bodyPr>
            <a:lstStyle/>
            <a:p>
              <a:pPr>
                <a:lnSpc>
                  <a:spcPts val="4578"/>
                </a:lnSpc>
              </a:pPr>
              <a:r>
                <a:rPr lang="en-US" sz="3270" dirty="0">
                  <a:solidFill>
                    <a:srgbClr val="000000"/>
                  </a:solidFill>
                  <a:latin typeface="HK Grotesk Medium"/>
                  <a:ea typeface="HK Grotesk Medium"/>
                </a:rPr>
                <a:t>Board Rule §291.151</a:t>
              </a:r>
            </a:p>
          </p:txBody>
        </p:sp>
        <p:sp>
          <p:nvSpPr>
            <p:cNvPr id="18" name="TextBox 18"/>
            <p:cNvSpPr txBox="1"/>
            <p:nvPr/>
          </p:nvSpPr>
          <p:spPr>
            <a:xfrm>
              <a:off x="0" y="814108"/>
              <a:ext cx="12322746" cy="2305760"/>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amendment clarifies that </a:t>
              </a:r>
              <a:r>
                <a:rPr lang="en-US" sz="2452" b="1" spc="61" dirty="0">
                  <a:solidFill>
                    <a:srgbClr val="FF0000"/>
                  </a:solidFill>
                  <a:latin typeface="HK Grotesk Light"/>
                </a:rPr>
                <a:t>a pharmacist</a:t>
              </a:r>
            </a:p>
            <a:p>
              <a:pPr>
                <a:lnSpc>
                  <a:spcPts val="3434"/>
                </a:lnSpc>
              </a:pPr>
              <a:r>
                <a:rPr lang="en-US" sz="2452" b="1" spc="61" dirty="0">
                  <a:solidFill>
                    <a:srgbClr val="FF0000"/>
                  </a:solidFill>
                  <a:latin typeface="HK Grotesk Light"/>
                </a:rPr>
                <a:t>must verify </a:t>
              </a:r>
              <a:r>
                <a:rPr lang="en-US" sz="2452" spc="61" dirty="0">
                  <a:solidFill>
                    <a:srgbClr val="000000"/>
                  </a:solidFill>
                  <a:latin typeface="HK Grotesk Light"/>
                </a:rPr>
                <a:t>the completeness and reconciliation of the perpetual inventory of controlled substances for an FEMCF (freestanding emergency medical care facility, Class F) pharmacy. </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17440" y="78801"/>
            <a:ext cx="15919031" cy="1692771"/>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Class F Pharmacy -  Freestanding  Emergency Medical Care Facility </a:t>
            </a:r>
          </a:p>
        </p:txBody>
      </p:sp>
      <p:sp>
        <p:nvSpPr>
          <p:cNvPr id="22" name="TextBox 22"/>
          <p:cNvSpPr txBox="1"/>
          <p:nvPr/>
        </p:nvSpPr>
        <p:spPr>
          <a:xfrm>
            <a:off x="7496106" y="7457839"/>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August 2023</a:t>
            </a:r>
          </a:p>
          <a:p>
            <a:pPr>
              <a:lnSpc>
                <a:spcPts val="4479"/>
              </a:lnSpc>
            </a:pPr>
            <a:r>
              <a:rPr lang="en-US" sz="3199" dirty="0">
                <a:solidFill>
                  <a:srgbClr val="000342"/>
                </a:solidFill>
                <a:latin typeface="HK Grotesk Medium"/>
              </a:rPr>
              <a:t>Effective: August 27, 2023</a:t>
            </a:r>
          </a:p>
        </p:txBody>
      </p:sp>
      <p:sp>
        <p:nvSpPr>
          <p:cNvPr id="23" name="Freeform 23"/>
          <p:cNvSpPr/>
          <p:nvPr/>
        </p:nvSpPr>
        <p:spPr>
          <a:xfrm>
            <a:off x="0" y="2168435"/>
            <a:ext cx="7215512" cy="6224946"/>
          </a:xfrm>
          <a:custGeom>
            <a:avLst/>
            <a:gdLst/>
            <a:ahLst/>
            <a:cxnLst/>
            <a:rect l="l" t="t" r="r" b="b"/>
            <a:pathLst>
              <a:path w="6923762" h="5465219">
                <a:moveTo>
                  <a:pt x="0" y="0"/>
                </a:moveTo>
                <a:lnTo>
                  <a:pt x="6923762" y="0"/>
                </a:lnTo>
                <a:lnTo>
                  <a:pt x="6923762" y="5465219"/>
                </a:lnTo>
                <a:lnTo>
                  <a:pt x="0" y="5465219"/>
                </a:lnTo>
                <a:lnTo>
                  <a:pt x="0" y="0"/>
                </a:lnTo>
                <a:close/>
              </a:path>
            </a:pathLst>
          </a:custGeom>
          <a:blipFill>
            <a:blip r:embed="rId3"/>
            <a:stretch>
              <a:fillRect l="-9349" r="-9349"/>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9159053" y="3406638"/>
            <a:ext cx="7321817" cy="3863098"/>
            <a:chOff x="-907944" y="-66675"/>
            <a:chExt cx="9762423" cy="5150799"/>
          </a:xfrm>
        </p:grpSpPr>
        <p:sp>
          <p:nvSpPr>
            <p:cNvPr id="17" name="TextBox 17"/>
            <p:cNvSpPr txBox="1"/>
            <p:nvPr/>
          </p:nvSpPr>
          <p:spPr>
            <a:xfrm>
              <a:off x="0" y="-66675"/>
              <a:ext cx="8717084" cy="730611"/>
            </a:xfrm>
            <a:prstGeom prst="rect">
              <a:avLst/>
            </a:prstGeom>
          </p:spPr>
          <p:txBody>
            <a:bodyPr lIns="0" tIns="0" rIns="0" bIns="0" rtlCol="0" anchor="t">
              <a:spAutoFit/>
            </a:bodyPr>
            <a:lstStyle/>
            <a:p>
              <a:pPr algn="r">
                <a:lnSpc>
                  <a:spcPts val="4578"/>
                </a:lnSpc>
              </a:pPr>
              <a:r>
                <a:rPr lang="en-US" sz="3270">
                  <a:solidFill>
                    <a:srgbClr val="000000"/>
                  </a:solidFill>
                  <a:latin typeface="HK Grotesk Medium"/>
                  <a:ea typeface="HK Grotesk Medium"/>
                </a:rPr>
                <a:t>Board Rule §291.121​</a:t>
              </a:r>
            </a:p>
          </p:txBody>
        </p:sp>
        <p:sp>
          <p:nvSpPr>
            <p:cNvPr id="18" name="TextBox 18"/>
            <p:cNvSpPr txBox="1"/>
            <p:nvPr/>
          </p:nvSpPr>
          <p:spPr>
            <a:xfrm>
              <a:off x="-907944" y="1034296"/>
              <a:ext cx="9762423" cy="4049828"/>
            </a:xfrm>
            <a:prstGeom prst="rect">
              <a:avLst/>
            </a:prstGeom>
          </p:spPr>
          <p:txBody>
            <a:bodyPr wrap="square" lIns="0" tIns="0" rIns="0" bIns="0" rtlCol="0" anchor="t">
              <a:spAutoFit/>
            </a:bodyPr>
            <a:lstStyle/>
            <a:p>
              <a:pPr algn="r">
                <a:lnSpc>
                  <a:spcPts val="3434"/>
                </a:lnSpc>
              </a:pPr>
              <a:r>
                <a:rPr lang="en-US" sz="2452" spc="61" dirty="0">
                  <a:solidFill>
                    <a:srgbClr val="000000"/>
                  </a:solidFill>
                  <a:latin typeface="HK Grotesk Light"/>
                </a:rPr>
                <a:t>The amendments allow remote pharmacies services to be provided using an </a:t>
              </a:r>
              <a:r>
                <a:rPr lang="en-US" sz="2452" b="1" spc="61" dirty="0">
                  <a:solidFill>
                    <a:srgbClr val="FF0000"/>
                  </a:solidFill>
                  <a:latin typeface="HK Grotesk Light"/>
                </a:rPr>
                <a:t>automated pharmacy system</a:t>
              </a:r>
              <a:r>
                <a:rPr lang="en-US" sz="2452" b="1" spc="61" dirty="0">
                  <a:solidFill>
                    <a:srgbClr val="000000"/>
                  </a:solidFill>
                  <a:latin typeface="HK Grotesk Light"/>
                </a:rPr>
                <a:t> to </a:t>
              </a:r>
              <a:r>
                <a:rPr lang="en-US" sz="2452" spc="61" dirty="0">
                  <a:solidFill>
                    <a:srgbClr val="000000"/>
                  </a:solidFill>
                  <a:latin typeface="HK Grotesk Light"/>
                </a:rPr>
                <a:t>be provided at healthcare facilities regulated under the Texas Health and Safety Code Chapters 464 –”</a:t>
              </a:r>
              <a:r>
                <a:rPr lang="en-US" sz="2452" i="1" spc="61" dirty="0">
                  <a:solidFill>
                    <a:srgbClr val="0000FF"/>
                  </a:solidFill>
                  <a:latin typeface="HK Grotesk Light"/>
                </a:rPr>
                <a:t>Facilities Treating Persons with Chemical Dependency</a:t>
              </a:r>
              <a:r>
                <a:rPr lang="en-US" sz="2452" spc="61" dirty="0">
                  <a:solidFill>
                    <a:srgbClr val="000000"/>
                  </a:solidFill>
                  <a:latin typeface="HK Grotesk Light"/>
                </a:rPr>
                <a:t>”  and 577  - “</a:t>
              </a:r>
              <a:r>
                <a:rPr lang="en-US" sz="2452" i="1" spc="61" dirty="0">
                  <a:solidFill>
                    <a:srgbClr val="0000FF"/>
                  </a:solidFill>
                  <a:latin typeface="HK Grotesk Light"/>
                </a:rPr>
                <a:t>Private Mental Hospitals and other Mental Health Facilities</a:t>
              </a:r>
              <a:r>
                <a:rPr lang="en-US" sz="2452" spc="61" dirty="0">
                  <a:solidFill>
                    <a:srgbClr val="000000"/>
                  </a:solidFill>
                  <a:latin typeface="HK Grotesk Light"/>
                </a:rPr>
                <a:t>”.</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r>
              <a:rPr lang="en-US" sz="5201" spc="46" dirty="0">
                <a:solidFill>
                  <a:srgbClr val="000342"/>
                </a:solidFill>
                <a:latin typeface="Vesper Libre Bold"/>
              </a:rPr>
              <a:t>Remote Pharmacy Services</a:t>
            </a:r>
          </a:p>
        </p:txBody>
      </p:sp>
      <p:sp>
        <p:nvSpPr>
          <p:cNvPr id="24" name="TextBox 24"/>
          <p:cNvSpPr txBox="1"/>
          <p:nvPr/>
        </p:nvSpPr>
        <p:spPr>
          <a:xfrm>
            <a:off x="9607534" y="7939129"/>
            <a:ext cx="6770290" cy="2287101"/>
          </a:xfrm>
          <a:prstGeom prst="rect">
            <a:avLst/>
          </a:prstGeom>
        </p:spPr>
        <p:txBody>
          <a:bodyPr lIns="0" tIns="0" rIns="0" bIns="0" rtlCol="0" anchor="t">
            <a:spAutoFit/>
          </a:bodyPr>
          <a:lstStyle/>
          <a:p>
            <a:pPr algn="r">
              <a:lnSpc>
                <a:spcPts val="4480"/>
              </a:lnSpc>
            </a:pPr>
            <a:endParaRPr lang="en-US" sz="3200" dirty="0">
              <a:solidFill>
                <a:srgbClr val="000342"/>
              </a:solidFill>
              <a:latin typeface="HK Grotesk Medium"/>
            </a:endParaRPr>
          </a:p>
          <a:p>
            <a:pPr algn="r">
              <a:lnSpc>
                <a:spcPts val="4480"/>
              </a:lnSpc>
            </a:pPr>
            <a:endParaRPr lang="en-US" sz="3200" dirty="0">
              <a:solidFill>
                <a:srgbClr val="000342"/>
              </a:solidFill>
              <a:latin typeface="HK Grotesk Medium"/>
            </a:endParaRPr>
          </a:p>
          <a:p>
            <a:pPr algn="r">
              <a:lnSpc>
                <a:spcPts val="4480"/>
              </a:lnSpc>
            </a:pPr>
            <a:r>
              <a:rPr lang="en-US" sz="3200" dirty="0">
                <a:solidFill>
                  <a:srgbClr val="000342"/>
                </a:solidFill>
                <a:latin typeface="HK Grotesk Medium"/>
              </a:rPr>
              <a:t>Adopted: May 2023</a:t>
            </a:r>
          </a:p>
          <a:p>
            <a:pPr algn="r">
              <a:lnSpc>
                <a:spcPts val="4480"/>
              </a:lnSpc>
            </a:pPr>
            <a:r>
              <a:rPr lang="en-US" sz="3200" dirty="0">
                <a:solidFill>
                  <a:srgbClr val="000342"/>
                </a:solidFill>
                <a:latin typeface="HK Grotesk Medium"/>
              </a:rPr>
              <a:t>Effective: May 24, 2023</a:t>
            </a:r>
          </a:p>
        </p:txBody>
      </p:sp>
      <p:pic>
        <p:nvPicPr>
          <p:cNvPr id="25" name="Picture 10" descr="Senate Passes Bill for Long-Term Substance Abuse Recovery, with Senator  Lewis' Support – Senator Jason Lewis">
            <a:extLst>
              <a:ext uri="{FF2B5EF4-FFF2-40B4-BE49-F238E27FC236}">
                <a16:creationId xmlns:a16="http://schemas.microsoft.com/office/drawing/2014/main" id="{708B55DD-1619-2D75-B819-536BB7ADA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0" y="1942304"/>
            <a:ext cx="47625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Mental Health with Icon Portrait - Wall Sign">
            <a:extLst>
              <a:ext uri="{FF2B5EF4-FFF2-40B4-BE49-F238E27FC236}">
                <a16:creationId xmlns:a16="http://schemas.microsoft.com/office/drawing/2014/main" id="{42A580E9-28FC-134F-2515-9A49FBB709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586" y="4828545"/>
            <a:ext cx="3876414" cy="54584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7486581" y="3788227"/>
            <a:ext cx="9242059" cy="2825923"/>
            <a:chOff x="0" y="-66675"/>
            <a:chExt cx="12322746" cy="3767898"/>
          </a:xfrm>
        </p:grpSpPr>
        <p:sp>
          <p:nvSpPr>
            <p:cNvPr id="17" name="TextBox 17"/>
            <p:cNvSpPr txBox="1"/>
            <p:nvPr/>
          </p:nvSpPr>
          <p:spPr>
            <a:xfrm>
              <a:off x="0" y="-66675"/>
              <a:ext cx="12322746"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§291.121</a:t>
              </a:r>
            </a:p>
          </p:txBody>
        </p:sp>
        <p:sp>
          <p:nvSpPr>
            <p:cNvPr id="18" name="TextBox 18"/>
            <p:cNvSpPr txBox="1"/>
            <p:nvPr/>
          </p:nvSpPr>
          <p:spPr>
            <a:xfrm>
              <a:off x="0" y="814108"/>
              <a:ext cx="12322746" cy="2887115"/>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amendment allows remote pharmacy services to be provided using an </a:t>
              </a:r>
              <a:r>
                <a:rPr lang="en-US" sz="2452" b="1" spc="61" dirty="0">
                  <a:solidFill>
                    <a:srgbClr val="FF0000"/>
                  </a:solidFill>
                  <a:latin typeface="HK Grotesk Light"/>
                </a:rPr>
                <a:t>automated pharmacy system</a:t>
              </a:r>
              <a:r>
                <a:rPr lang="en-US" sz="2452" spc="61" dirty="0">
                  <a:solidFill>
                    <a:srgbClr val="000000"/>
                  </a:solidFill>
                  <a:latin typeface="HK Grotesk Light"/>
                </a:rPr>
                <a:t> at healthcare facilities regulated under Chapter 534 Health and Safety Code  -  “</a:t>
              </a:r>
              <a:r>
                <a:rPr lang="en-US" sz="2452" b="1" i="1" spc="61" dirty="0">
                  <a:solidFill>
                    <a:srgbClr val="0000FF"/>
                  </a:solidFill>
                  <a:latin typeface="HK Grotesk Light"/>
                </a:rPr>
                <a:t>Services for Persons with Mental Illness or an Intellectual Disability</a:t>
              </a:r>
              <a:r>
                <a:rPr lang="en-US" sz="2452" spc="61" dirty="0">
                  <a:solidFill>
                    <a:srgbClr val="000000"/>
                  </a:solidFill>
                  <a:latin typeface="HK Grotesk Light"/>
                </a:rPr>
                <a:t>”.</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r>
              <a:rPr lang="en-US" sz="5201" spc="46" dirty="0">
                <a:solidFill>
                  <a:srgbClr val="000342"/>
                </a:solidFill>
                <a:latin typeface="Vesper Libre Bold"/>
              </a:rPr>
              <a:t>Remote Pharmacy Services</a:t>
            </a:r>
          </a:p>
        </p:txBody>
      </p:sp>
      <p:sp>
        <p:nvSpPr>
          <p:cNvPr id="22" name="Freeform 22"/>
          <p:cNvSpPr/>
          <p:nvPr/>
        </p:nvSpPr>
        <p:spPr>
          <a:xfrm>
            <a:off x="0" y="2928161"/>
            <a:ext cx="6923762" cy="5465219"/>
          </a:xfrm>
          <a:custGeom>
            <a:avLst/>
            <a:gdLst/>
            <a:ahLst/>
            <a:cxnLst/>
            <a:rect l="l" t="t" r="r" b="b"/>
            <a:pathLst>
              <a:path w="6923762" h="5465219">
                <a:moveTo>
                  <a:pt x="0" y="0"/>
                </a:moveTo>
                <a:lnTo>
                  <a:pt x="6923762" y="0"/>
                </a:lnTo>
                <a:lnTo>
                  <a:pt x="6923762" y="5465219"/>
                </a:lnTo>
                <a:lnTo>
                  <a:pt x="0" y="5465219"/>
                </a:lnTo>
                <a:lnTo>
                  <a:pt x="0" y="0"/>
                </a:lnTo>
                <a:close/>
              </a:path>
            </a:pathLst>
          </a:custGeom>
          <a:blipFill>
            <a:blip r:embed="rId3"/>
            <a:stretch>
              <a:fillRect l="-9237" r="-9237"/>
            </a:stretch>
          </a:blipFill>
        </p:spPr>
        <p:txBody>
          <a:bodyPr/>
          <a:lstStyle/>
          <a:p>
            <a:endParaRPr lang="en-US"/>
          </a:p>
        </p:txBody>
      </p:sp>
      <p:sp>
        <p:nvSpPr>
          <p:cNvPr id="23" name="TextBox 23"/>
          <p:cNvSpPr txBox="1"/>
          <p:nvPr/>
        </p:nvSpPr>
        <p:spPr>
          <a:xfrm>
            <a:off x="7543131" y="7412463"/>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August 2023</a:t>
            </a:r>
          </a:p>
          <a:p>
            <a:pPr>
              <a:lnSpc>
                <a:spcPts val="4479"/>
              </a:lnSpc>
            </a:pPr>
            <a:r>
              <a:rPr lang="en-US" sz="3199" dirty="0">
                <a:solidFill>
                  <a:srgbClr val="000342"/>
                </a:solidFill>
                <a:latin typeface="HK Grotesk Medium"/>
              </a:rPr>
              <a:t>Effective: August 27, 2023</a:t>
            </a:r>
          </a:p>
        </p:txBody>
      </p:sp>
      <p:pic>
        <p:nvPicPr>
          <p:cNvPr id="25" name="Picture 8" descr="Catalina Community Service Center - M3 Engineering &amp; Technology">
            <a:extLst>
              <a:ext uri="{FF2B5EF4-FFF2-40B4-BE49-F238E27FC236}">
                <a16:creationId xmlns:a16="http://schemas.microsoft.com/office/drawing/2014/main" id="{8792B18D-8297-1958-A1BA-89499812A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11" y="2383391"/>
            <a:ext cx="7548537" cy="6365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803158" y="2413385"/>
            <a:ext cx="7941511" cy="4013629"/>
            <a:chOff x="0" y="-66675"/>
            <a:chExt cx="9625039" cy="2499631"/>
          </a:xfrm>
        </p:grpSpPr>
        <p:sp>
          <p:nvSpPr>
            <p:cNvPr id="17" name="TextBox 17"/>
            <p:cNvSpPr txBox="1"/>
            <p:nvPr/>
          </p:nvSpPr>
          <p:spPr>
            <a:xfrm>
              <a:off x="0" y="-66675"/>
              <a:ext cx="9625039"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§291.33</a:t>
              </a:r>
            </a:p>
          </p:txBody>
        </p:sp>
        <p:sp>
          <p:nvSpPr>
            <p:cNvPr id="18" name="TextBox 18"/>
            <p:cNvSpPr txBox="1"/>
            <p:nvPr/>
          </p:nvSpPr>
          <p:spPr>
            <a:xfrm>
              <a:off x="0" y="814108"/>
              <a:ext cx="9625039" cy="1618848"/>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amendment specifies the </a:t>
              </a:r>
              <a:r>
                <a:rPr lang="en-US" sz="2452" b="1" spc="61" dirty="0">
                  <a:solidFill>
                    <a:srgbClr val="FF0000"/>
                  </a:solidFill>
                  <a:latin typeface="HK Grotesk Light"/>
                </a:rPr>
                <a:t>prepackaging and labeling requirements</a:t>
              </a:r>
              <a:r>
                <a:rPr lang="en-US" sz="2452" spc="61" dirty="0">
                  <a:solidFill>
                    <a:srgbClr val="000000"/>
                  </a:solidFill>
                  <a:latin typeface="HK Grotesk Light"/>
                </a:rPr>
                <a:t> for a participating provider to dispense donated prescription drugs under Chapter 442, Health and Safety Code – “</a:t>
              </a:r>
              <a:r>
                <a:rPr lang="en-US" sz="2452" b="1" i="1" spc="61" dirty="0">
                  <a:solidFill>
                    <a:srgbClr val="0000FF"/>
                  </a:solidFill>
                  <a:latin typeface="HK Grotesk Light"/>
                </a:rPr>
                <a:t>Donation of Prescription Drugs</a:t>
              </a:r>
              <a:r>
                <a:rPr lang="en-US" sz="2452" spc="61" dirty="0">
                  <a:solidFill>
                    <a:srgbClr val="000000"/>
                  </a:solidFill>
                  <a:latin typeface="HK Grotesk Light"/>
                </a:rPr>
                <a:t>”, in accordance with House Bill 4332.</a:t>
              </a:r>
            </a:p>
            <a:p>
              <a:pPr>
                <a:lnSpc>
                  <a:spcPts val="3434"/>
                </a:lnSpc>
              </a:pPr>
              <a:endParaRPr lang="en-US" sz="2400" spc="61" dirty="0">
                <a:solidFill>
                  <a:srgbClr val="000000"/>
                </a:solidFill>
                <a:latin typeface="HK Grotesk Light" panose="020B0604020202020204" charset="0"/>
              </a:endParaRP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7" y="78802"/>
            <a:ext cx="15016415" cy="846386"/>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Prepackaging and Labeling Donated Drugs</a:t>
            </a:r>
          </a:p>
        </p:txBody>
      </p:sp>
      <p:sp>
        <p:nvSpPr>
          <p:cNvPr id="22" name="Freeform 22"/>
          <p:cNvSpPr/>
          <p:nvPr/>
        </p:nvSpPr>
        <p:spPr>
          <a:xfrm>
            <a:off x="9218126" y="2413385"/>
            <a:ext cx="7784651" cy="6144756"/>
          </a:xfrm>
          <a:custGeom>
            <a:avLst/>
            <a:gdLst/>
            <a:ahLst/>
            <a:cxnLst/>
            <a:rect l="l" t="t" r="r" b="b"/>
            <a:pathLst>
              <a:path w="7784651" h="6144756">
                <a:moveTo>
                  <a:pt x="0" y="0"/>
                </a:moveTo>
                <a:lnTo>
                  <a:pt x="7784652" y="0"/>
                </a:lnTo>
                <a:lnTo>
                  <a:pt x="7784652" y="6144756"/>
                </a:lnTo>
                <a:lnTo>
                  <a:pt x="0" y="6144756"/>
                </a:lnTo>
                <a:lnTo>
                  <a:pt x="0" y="0"/>
                </a:lnTo>
                <a:close/>
              </a:path>
            </a:pathLst>
          </a:custGeom>
          <a:blipFill>
            <a:blip r:embed="rId3"/>
            <a:stretch>
              <a:fillRect l="-18475"/>
            </a:stretch>
          </a:blipFill>
        </p:spPr>
        <p:txBody>
          <a:bodyPr/>
          <a:lstStyle/>
          <a:p>
            <a:endParaRPr lang="en-US"/>
          </a:p>
        </p:txBody>
      </p:sp>
      <p:sp>
        <p:nvSpPr>
          <p:cNvPr id="24" name="TextBox 24"/>
          <p:cNvSpPr txBox="1"/>
          <p:nvPr/>
        </p:nvSpPr>
        <p:spPr>
          <a:xfrm>
            <a:off x="1507254" y="7805878"/>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 November 2023</a:t>
            </a:r>
          </a:p>
          <a:p>
            <a:pPr>
              <a:lnSpc>
                <a:spcPts val="4479"/>
              </a:lnSpc>
            </a:pPr>
            <a:r>
              <a:rPr lang="en-US" sz="3199" dirty="0">
                <a:solidFill>
                  <a:srgbClr val="000342"/>
                </a:solidFill>
                <a:latin typeface="HK Grotesk Medium"/>
              </a:rPr>
              <a:t>Effective: December 4, 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9840011" y="2763701"/>
            <a:ext cx="6537813" cy="4140021"/>
            <a:chOff x="0" y="-66675"/>
            <a:chExt cx="8717084" cy="5520029"/>
          </a:xfrm>
        </p:grpSpPr>
        <p:sp>
          <p:nvSpPr>
            <p:cNvPr id="17" name="TextBox 17"/>
            <p:cNvSpPr txBox="1"/>
            <p:nvPr/>
          </p:nvSpPr>
          <p:spPr>
            <a:xfrm>
              <a:off x="0" y="-66675"/>
              <a:ext cx="8717084" cy="730611"/>
            </a:xfrm>
            <a:prstGeom prst="rect">
              <a:avLst/>
            </a:prstGeom>
          </p:spPr>
          <p:txBody>
            <a:bodyPr lIns="0" tIns="0" rIns="0" bIns="0" rtlCol="0" anchor="t">
              <a:spAutoFit/>
            </a:bodyPr>
            <a:lstStyle/>
            <a:p>
              <a:pPr algn="r">
                <a:lnSpc>
                  <a:spcPts val="4578"/>
                </a:lnSpc>
              </a:pPr>
              <a:r>
                <a:rPr lang="en-US" sz="3270">
                  <a:solidFill>
                    <a:srgbClr val="000000"/>
                  </a:solidFill>
                  <a:latin typeface="HK Grotesk Medium"/>
                  <a:ea typeface="HK Grotesk Medium"/>
                </a:rPr>
                <a:t>Board Rule §303.1</a:t>
              </a:r>
            </a:p>
          </p:txBody>
        </p:sp>
        <p:sp>
          <p:nvSpPr>
            <p:cNvPr id="18" name="TextBox 18"/>
            <p:cNvSpPr txBox="1"/>
            <p:nvPr/>
          </p:nvSpPr>
          <p:spPr>
            <a:xfrm>
              <a:off x="0" y="822171"/>
              <a:ext cx="8717084" cy="4631183"/>
            </a:xfrm>
            <a:prstGeom prst="rect">
              <a:avLst/>
            </a:prstGeom>
          </p:spPr>
          <p:txBody>
            <a:bodyPr lIns="0" tIns="0" rIns="0" bIns="0" rtlCol="0" anchor="t">
              <a:spAutoFit/>
            </a:bodyPr>
            <a:lstStyle/>
            <a:p>
              <a:pPr algn="r">
                <a:lnSpc>
                  <a:spcPts val="3434"/>
                </a:lnSpc>
              </a:pPr>
              <a:r>
                <a:rPr lang="en-US" sz="2452" spc="61" dirty="0">
                  <a:solidFill>
                    <a:srgbClr val="000000"/>
                  </a:solidFill>
                  <a:latin typeface="HK Grotesk Light"/>
                </a:rPr>
                <a:t>The amendments </a:t>
              </a:r>
              <a:r>
                <a:rPr lang="en-US" sz="2452" b="1" spc="61" dirty="0">
                  <a:solidFill>
                    <a:srgbClr val="FF0000"/>
                  </a:solidFill>
                  <a:latin typeface="HK Grotesk Light"/>
                </a:rPr>
                <a:t>remove the inventory requirements</a:t>
              </a:r>
              <a:r>
                <a:rPr lang="en-US" sz="2452" spc="61" dirty="0">
                  <a:solidFill>
                    <a:srgbClr val="000000"/>
                  </a:solidFill>
                  <a:latin typeface="HK Grotesk Light"/>
                </a:rPr>
                <a:t> for destruction using a </a:t>
              </a:r>
              <a:r>
                <a:rPr lang="en-US" sz="2452" b="1" spc="61" dirty="0">
                  <a:solidFill>
                    <a:srgbClr val="FF0000"/>
                  </a:solidFill>
                  <a:latin typeface="HK Grotesk Light"/>
                </a:rPr>
                <a:t>waste disposal service </a:t>
              </a:r>
              <a:r>
                <a:rPr lang="en-US" sz="2452" spc="61" dirty="0">
                  <a:solidFill>
                    <a:srgbClr val="000000"/>
                  </a:solidFill>
                  <a:latin typeface="HK Grotesk Light"/>
                </a:rPr>
                <a:t>of dangerous drugs dispensed in </a:t>
              </a:r>
              <a:r>
                <a:rPr lang="en-US" sz="2452" b="1" spc="61" dirty="0">
                  <a:solidFill>
                    <a:srgbClr val="FF0000"/>
                  </a:solidFill>
                  <a:latin typeface="HK Grotesk Light"/>
                </a:rPr>
                <a:t>health care facilities or institutions </a:t>
              </a:r>
              <a:r>
                <a:rPr lang="en-US" sz="2452" spc="61" dirty="0">
                  <a:solidFill>
                    <a:srgbClr val="000000"/>
                  </a:solidFill>
                  <a:latin typeface="HK Grotesk Light"/>
                </a:rPr>
                <a:t>and clarify </a:t>
              </a:r>
              <a:r>
                <a:rPr lang="en-US" sz="2452" b="1" spc="61" dirty="0">
                  <a:solidFill>
                    <a:srgbClr val="FF0000"/>
                  </a:solidFill>
                  <a:latin typeface="HK Grotesk Light"/>
                </a:rPr>
                <a:t>dangerous drugs may be comingled with controlled substances </a:t>
              </a:r>
              <a:r>
                <a:rPr lang="en-US" sz="2452" spc="61" dirty="0">
                  <a:solidFill>
                    <a:srgbClr val="000000"/>
                  </a:solidFill>
                  <a:latin typeface="HK Grotesk Light"/>
                </a:rPr>
                <a:t>in a shared container prior to destruction as allowed by federal laws and regulations. </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r>
              <a:rPr lang="en-US" sz="5201" spc="46" dirty="0">
                <a:solidFill>
                  <a:srgbClr val="000342"/>
                </a:solidFill>
                <a:latin typeface="Vesper Libre Bold"/>
              </a:rPr>
              <a:t>Destruction of Dispensed Drugs</a:t>
            </a:r>
          </a:p>
        </p:txBody>
      </p:sp>
      <p:sp>
        <p:nvSpPr>
          <p:cNvPr id="24" name="TextBox 24"/>
          <p:cNvSpPr txBox="1"/>
          <p:nvPr/>
        </p:nvSpPr>
        <p:spPr>
          <a:xfrm>
            <a:off x="9607534" y="7698782"/>
            <a:ext cx="6770290" cy="1132939"/>
          </a:xfrm>
          <a:prstGeom prst="rect">
            <a:avLst/>
          </a:prstGeom>
        </p:spPr>
        <p:txBody>
          <a:bodyPr lIns="0" tIns="0" rIns="0" bIns="0" rtlCol="0" anchor="t">
            <a:spAutoFit/>
          </a:bodyPr>
          <a:lstStyle/>
          <a:p>
            <a:pPr algn="r">
              <a:lnSpc>
                <a:spcPts val="4480"/>
              </a:lnSpc>
            </a:pPr>
            <a:r>
              <a:rPr lang="en-US" sz="3200" dirty="0">
                <a:solidFill>
                  <a:srgbClr val="000342"/>
                </a:solidFill>
                <a:latin typeface="HK Grotesk Medium"/>
              </a:rPr>
              <a:t>Adopted: February  2023: </a:t>
            </a:r>
          </a:p>
          <a:p>
            <a:pPr algn="r">
              <a:lnSpc>
                <a:spcPts val="4480"/>
              </a:lnSpc>
            </a:pPr>
            <a:r>
              <a:rPr lang="en-US" sz="3200" dirty="0">
                <a:solidFill>
                  <a:srgbClr val="000342"/>
                </a:solidFill>
                <a:latin typeface="HK Grotesk Medium"/>
              </a:rPr>
              <a:t>Effective: March 7, 2023</a:t>
            </a:r>
          </a:p>
        </p:txBody>
      </p:sp>
      <p:pic>
        <p:nvPicPr>
          <p:cNvPr id="25" name="Picture 2" descr="Skilled Nursing | Regulated Medical Waste Disposal">
            <a:extLst>
              <a:ext uri="{FF2B5EF4-FFF2-40B4-BE49-F238E27FC236}">
                <a16:creationId xmlns:a16="http://schemas.microsoft.com/office/drawing/2014/main" id="{53EC12EA-2446-45DE-0909-8B2FB1001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08" y="2784461"/>
            <a:ext cx="7407271" cy="74072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962" r="-6962"/>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4781530" y="0"/>
            <a:ext cx="13506470" cy="5382151"/>
            <a:chOff x="0" y="0"/>
            <a:chExt cx="2566889" cy="1022871"/>
          </a:xfrm>
        </p:grpSpPr>
        <p:sp>
          <p:nvSpPr>
            <p:cNvPr id="6" name="Freeform 6"/>
            <p:cNvSpPr/>
            <p:nvPr/>
          </p:nvSpPr>
          <p:spPr>
            <a:xfrm>
              <a:off x="0" y="0"/>
              <a:ext cx="2566889" cy="1022871"/>
            </a:xfrm>
            <a:custGeom>
              <a:avLst/>
              <a:gdLst/>
              <a:ahLst/>
              <a:cxnLst/>
              <a:rect l="l" t="t" r="r" b="b"/>
              <a:pathLst>
                <a:path w="2566889" h="1022871">
                  <a:moveTo>
                    <a:pt x="0" y="0"/>
                  </a:moveTo>
                  <a:lnTo>
                    <a:pt x="2566889" y="0"/>
                  </a:lnTo>
                  <a:lnTo>
                    <a:pt x="2566889" y="1022871"/>
                  </a:lnTo>
                  <a:lnTo>
                    <a:pt x="0" y="1022871"/>
                  </a:lnTo>
                  <a:close/>
                </a:path>
              </a:pathLst>
            </a:custGeom>
            <a:solidFill>
              <a:srgbClr val="000342"/>
            </a:solidFill>
          </p:spPr>
          <p:txBody>
            <a:bodyPr/>
            <a:lstStyle/>
            <a:p>
              <a:endParaRPr lang="en-US"/>
            </a:p>
          </p:txBody>
        </p:sp>
      </p:grpSp>
      <p:grpSp>
        <p:nvGrpSpPr>
          <p:cNvPr id="7" name="Group 7"/>
          <p:cNvGrpSpPr/>
          <p:nvPr/>
        </p:nvGrpSpPr>
        <p:grpSpPr>
          <a:xfrm rot="5400000">
            <a:off x="3785101" y="954574"/>
            <a:ext cx="2748604" cy="148253"/>
            <a:chOff x="0" y="0"/>
            <a:chExt cx="10595607" cy="571500"/>
          </a:xfrm>
        </p:grpSpPr>
        <p:sp>
          <p:nvSpPr>
            <p:cNvPr id="8" name="Freeform 8"/>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
        <p:nvSpPr>
          <p:cNvPr id="9" name="TextBox 9"/>
          <p:cNvSpPr txBox="1"/>
          <p:nvPr/>
        </p:nvSpPr>
        <p:spPr>
          <a:xfrm>
            <a:off x="5511001" y="1005176"/>
            <a:ext cx="12478360" cy="3589624"/>
          </a:xfrm>
          <a:prstGeom prst="rect">
            <a:avLst/>
          </a:prstGeom>
        </p:spPr>
        <p:txBody>
          <a:bodyPr lIns="0" tIns="0" rIns="0" bIns="0" rtlCol="0" anchor="t">
            <a:spAutoFit/>
          </a:bodyPr>
          <a:lstStyle/>
          <a:p>
            <a:pPr algn="r">
              <a:lnSpc>
                <a:spcPts val="14397"/>
              </a:lnSpc>
            </a:pPr>
            <a:r>
              <a:rPr lang="en-US" sz="10284" dirty="0">
                <a:solidFill>
                  <a:srgbClr val="FFFF00"/>
                </a:solidFill>
                <a:latin typeface="HK Grotesk Medium"/>
              </a:rPr>
              <a:t>Drug Supply Chain Security Act (DSCSA)</a:t>
            </a:r>
          </a:p>
        </p:txBody>
      </p:sp>
      <p:sp>
        <p:nvSpPr>
          <p:cNvPr id="10" name="TextBox 10"/>
          <p:cNvSpPr txBox="1"/>
          <p:nvPr/>
        </p:nvSpPr>
        <p:spPr>
          <a:xfrm>
            <a:off x="8024773" y="78162"/>
            <a:ext cx="9964588" cy="1127039"/>
          </a:xfrm>
          <a:prstGeom prst="rect">
            <a:avLst/>
          </a:prstGeom>
        </p:spPr>
        <p:txBody>
          <a:bodyPr lIns="0" tIns="0" rIns="0" bIns="0" rtlCol="0" anchor="t">
            <a:spAutoFit/>
          </a:bodyPr>
          <a:lstStyle/>
          <a:p>
            <a:pPr algn="r">
              <a:lnSpc>
                <a:spcPts val="9279"/>
              </a:lnSpc>
            </a:pPr>
            <a:r>
              <a:rPr lang="en-US" sz="6628">
                <a:solidFill>
                  <a:srgbClr val="DC3C4D"/>
                </a:solidFill>
                <a:latin typeface="Vesper Libre Bold"/>
              </a:rPr>
              <a:t>A brief overview of the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04630" y="-27133"/>
            <a:ext cx="7297352" cy="10341266"/>
            <a:chOff x="0" y="0"/>
            <a:chExt cx="1468423" cy="2080941"/>
          </a:xfrm>
        </p:grpSpPr>
        <p:sp>
          <p:nvSpPr>
            <p:cNvPr id="3" name="Freeform 3"/>
            <p:cNvSpPr/>
            <p:nvPr/>
          </p:nvSpPr>
          <p:spPr>
            <a:xfrm>
              <a:off x="0" y="0"/>
              <a:ext cx="1468423" cy="2080940"/>
            </a:xfrm>
            <a:custGeom>
              <a:avLst/>
              <a:gdLst/>
              <a:ahLst/>
              <a:cxnLst/>
              <a:rect l="l" t="t" r="r" b="b"/>
              <a:pathLst>
                <a:path w="1468423" h="2080940">
                  <a:moveTo>
                    <a:pt x="0" y="0"/>
                  </a:moveTo>
                  <a:lnTo>
                    <a:pt x="1468423" y="0"/>
                  </a:lnTo>
                  <a:lnTo>
                    <a:pt x="1468423" y="2080940"/>
                  </a:lnTo>
                  <a:lnTo>
                    <a:pt x="0" y="2080940"/>
                  </a:lnTo>
                  <a:close/>
                </a:path>
              </a:pathLst>
            </a:custGeom>
            <a:solidFill>
              <a:srgbClr val="000342"/>
            </a:solidFill>
          </p:spPr>
          <p:txBody>
            <a:bodyPr/>
            <a:lstStyle/>
            <a:p>
              <a:endParaRPr lang="en-US"/>
            </a:p>
          </p:txBody>
        </p:sp>
      </p:grpSp>
      <p:sp>
        <p:nvSpPr>
          <p:cNvPr id="5" name="TextBox 5"/>
          <p:cNvSpPr txBox="1"/>
          <p:nvPr/>
        </p:nvSpPr>
        <p:spPr>
          <a:xfrm>
            <a:off x="603842" y="898413"/>
            <a:ext cx="846603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What is the DSCSA?</a:t>
            </a:r>
          </a:p>
        </p:txBody>
      </p:sp>
      <p:grpSp>
        <p:nvGrpSpPr>
          <p:cNvPr id="6" name="Group 6"/>
          <p:cNvGrpSpPr/>
          <p:nvPr/>
        </p:nvGrpSpPr>
        <p:grpSpPr>
          <a:xfrm>
            <a:off x="13921498" y="1312560"/>
            <a:ext cx="932345" cy="148253"/>
            <a:chOff x="0" y="0"/>
            <a:chExt cx="3594100" cy="571500"/>
          </a:xfrm>
        </p:grpSpPr>
        <p:sp>
          <p:nvSpPr>
            <p:cNvPr id="7" name="Freeform 7"/>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8" name="Group 8"/>
          <p:cNvGrpSpPr/>
          <p:nvPr/>
        </p:nvGrpSpPr>
        <p:grpSpPr>
          <a:xfrm rot="5400000">
            <a:off x="651183" y="8243855"/>
            <a:ext cx="1268746" cy="148253"/>
            <a:chOff x="0" y="0"/>
            <a:chExt cx="4890895" cy="571500"/>
          </a:xfrm>
        </p:grpSpPr>
        <p:sp>
          <p:nvSpPr>
            <p:cNvPr id="9" name="Freeform 9"/>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DC3C4D"/>
            </a:solidFill>
          </p:spPr>
          <p:txBody>
            <a:bodyPr/>
            <a:lstStyle/>
            <a:p>
              <a:endParaRPr lang="en-US"/>
            </a:p>
          </p:txBody>
        </p:sp>
      </p:grpSp>
      <p:grpSp>
        <p:nvGrpSpPr>
          <p:cNvPr id="10" name="Group 10"/>
          <p:cNvGrpSpPr/>
          <p:nvPr/>
        </p:nvGrpSpPr>
        <p:grpSpPr>
          <a:xfrm rot="5400000">
            <a:off x="3477178" y="5310125"/>
            <a:ext cx="11333645" cy="148253"/>
            <a:chOff x="0" y="0"/>
            <a:chExt cx="43690120" cy="571500"/>
          </a:xfrm>
        </p:grpSpPr>
        <p:sp>
          <p:nvSpPr>
            <p:cNvPr id="11" name="Freeform 11"/>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Freeform 16"/>
          <p:cNvSpPr/>
          <p:nvPr/>
        </p:nvSpPr>
        <p:spPr>
          <a:xfrm>
            <a:off x="1463222" y="2535764"/>
            <a:ext cx="1093989" cy="1007005"/>
          </a:xfrm>
          <a:custGeom>
            <a:avLst/>
            <a:gdLst/>
            <a:ahLst/>
            <a:cxnLst/>
            <a:rect l="l" t="t" r="r" b="b"/>
            <a:pathLst>
              <a:path w="1093989" h="1007005">
                <a:moveTo>
                  <a:pt x="0" y="0"/>
                </a:moveTo>
                <a:lnTo>
                  <a:pt x="1093989" y="0"/>
                </a:lnTo>
                <a:lnTo>
                  <a:pt x="1093989" y="1007005"/>
                </a:lnTo>
                <a:lnTo>
                  <a:pt x="0" y="10070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359682" y="5384251"/>
            <a:ext cx="1198510" cy="1131094"/>
          </a:xfrm>
          <a:custGeom>
            <a:avLst/>
            <a:gdLst/>
            <a:ahLst/>
            <a:cxnLst/>
            <a:rect l="l" t="t" r="r" b="b"/>
            <a:pathLst>
              <a:path w="1198510" h="1131094">
                <a:moveTo>
                  <a:pt x="0" y="0"/>
                </a:moveTo>
                <a:lnTo>
                  <a:pt x="1198510" y="0"/>
                </a:lnTo>
                <a:lnTo>
                  <a:pt x="1198510" y="1131094"/>
                </a:lnTo>
                <a:lnTo>
                  <a:pt x="0" y="11310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8" name="Group 18"/>
          <p:cNvGrpSpPr/>
          <p:nvPr/>
        </p:nvGrpSpPr>
        <p:grpSpPr>
          <a:xfrm>
            <a:off x="2911111" y="2377683"/>
            <a:ext cx="6089971" cy="1323168"/>
            <a:chOff x="0" y="0"/>
            <a:chExt cx="8119961" cy="1764224"/>
          </a:xfrm>
        </p:grpSpPr>
        <p:sp>
          <p:nvSpPr>
            <p:cNvPr id="19" name="TextBox 19"/>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Enacted in 2013</a:t>
              </a:r>
            </a:p>
          </p:txBody>
        </p:sp>
        <p:sp>
          <p:nvSpPr>
            <p:cNvPr id="20" name="TextBox 20"/>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The goal of the DSCSA is to further secure the US's drug supply to keep patients safe.</a:t>
              </a:r>
            </a:p>
          </p:txBody>
        </p:sp>
      </p:grpSp>
      <p:grpSp>
        <p:nvGrpSpPr>
          <p:cNvPr id="21" name="Group 21"/>
          <p:cNvGrpSpPr/>
          <p:nvPr/>
        </p:nvGrpSpPr>
        <p:grpSpPr>
          <a:xfrm>
            <a:off x="2911111" y="5093494"/>
            <a:ext cx="6232889" cy="2133149"/>
            <a:chOff x="0" y="-66675"/>
            <a:chExt cx="8310519" cy="2844199"/>
          </a:xfrm>
        </p:grpSpPr>
        <p:sp>
          <p:nvSpPr>
            <p:cNvPr id="22" name="TextBox 22"/>
            <p:cNvSpPr txBox="1"/>
            <p:nvPr/>
          </p:nvSpPr>
          <p:spPr>
            <a:xfrm>
              <a:off x="0" y="-66675"/>
              <a:ext cx="8310519"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Protects Patients</a:t>
              </a:r>
            </a:p>
          </p:txBody>
        </p:sp>
        <p:sp>
          <p:nvSpPr>
            <p:cNvPr id="23" name="TextBox 23"/>
            <p:cNvSpPr txBox="1"/>
            <p:nvPr/>
          </p:nvSpPr>
          <p:spPr>
            <a:xfrm>
              <a:off x="0" y="823313"/>
              <a:ext cx="8310519" cy="1954211"/>
            </a:xfrm>
            <a:prstGeom prst="rect">
              <a:avLst/>
            </a:prstGeom>
          </p:spPr>
          <p:txBody>
            <a:bodyPr lIns="0" tIns="0" rIns="0" bIns="0" rtlCol="0" anchor="t">
              <a:spAutoFit/>
            </a:bodyPr>
            <a:lstStyle/>
            <a:p>
              <a:pPr>
                <a:lnSpc>
                  <a:spcPts val="2939"/>
                </a:lnSpc>
              </a:pPr>
              <a:r>
                <a:rPr lang="en-US" sz="2099" dirty="0">
                  <a:solidFill>
                    <a:srgbClr val="000000"/>
                  </a:solidFill>
                  <a:latin typeface="HK Grotesk Light"/>
                </a:rPr>
                <a:t>DSCSA regulations are designed</a:t>
              </a:r>
              <a:r>
                <a:rPr lang="en-US" sz="2099" dirty="0">
                  <a:solidFill>
                    <a:schemeClr val="tx2">
                      <a:lumMod val="50000"/>
                    </a:schemeClr>
                  </a:solidFill>
                  <a:latin typeface="HK Grotesk Light"/>
                </a:rPr>
                <a:t> </a:t>
              </a:r>
              <a:r>
                <a:rPr lang="en-US" sz="2099" b="1" dirty="0">
                  <a:solidFill>
                    <a:schemeClr val="tx2">
                      <a:lumMod val="50000"/>
                    </a:schemeClr>
                  </a:solidFill>
                  <a:latin typeface="HK Grotesk Light"/>
                </a:rPr>
                <a:t>to </a:t>
              </a:r>
              <a:r>
                <a:rPr lang="en-US" sz="2099" b="1" dirty="0">
                  <a:solidFill>
                    <a:srgbClr val="FF0000"/>
                  </a:solidFill>
                  <a:latin typeface="HK Grotesk Light"/>
                </a:rPr>
                <a:t>prevent harmful drugs </a:t>
              </a:r>
              <a:r>
                <a:rPr lang="en-US" sz="2099" dirty="0">
                  <a:solidFill>
                    <a:srgbClr val="000000"/>
                  </a:solidFill>
                  <a:latin typeface="HK Grotesk Light"/>
                </a:rPr>
                <a:t>from entering the supply chain, to </a:t>
              </a:r>
              <a:r>
                <a:rPr lang="en-US" sz="2099" b="1" dirty="0">
                  <a:solidFill>
                    <a:srgbClr val="FF0000"/>
                  </a:solidFill>
                  <a:latin typeface="HK Grotesk Light"/>
                </a:rPr>
                <a:t>detect harmful drugs </a:t>
              </a:r>
              <a:r>
                <a:rPr lang="en-US" sz="2099" dirty="0">
                  <a:solidFill>
                    <a:srgbClr val="000000"/>
                  </a:solidFill>
                  <a:latin typeface="HK Grotesk Light"/>
                </a:rPr>
                <a:t>if they do somehow enter it, and to enable rapid response when harmful drugs are found.</a:t>
              </a:r>
            </a:p>
          </p:txBody>
        </p:sp>
      </p:grpSp>
      <p:sp>
        <p:nvSpPr>
          <p:cNvPr id="24" name="TextBox 24"/>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pic>
        <p:nvPicPr>
          <p:cNvPr id="25" name="Picture 8" descr="The DSCSA Deadline: What it means and how to prepare (free) | GoToStage.com">
            <a:extLst>
              <a:ext uri="{FF2B5EF4-FFF2-40B4-BE49-F238E27FC236}">
                <a16:creationId xmlns:a16="http://schemas.microsoft.com/office/drawing/2014/main" id="{8BC8ABEB-A35D-F64A-C821-F77B1AD853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2579" y="698977"/>
            <a:ext cx="8253378" cy="82533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1528" y="0"/>
            <a:ext cx="1296472" cy="10341266"/>
            <a:chOff x="0" y="0"/>
            <a:chExt cx="260885" cy="2080941"/>
          </a:xfrm>
        </p:grpSpPr>
        <p:sp>
          <p:nvSpPr>
            <p:cNvPr id="3" name="Freeform 3"/>
            <p:cNvSpPr/>
            <p:nvPr/>
          </p:nvSpPr>
          <p:spPr>
            <a:xfrm>
              <a:off x="0" y="0"/>
              <a:ext cx="260885" cy="2080940"/>
            </a:xfrm>
            <a:custGeom>
              <a:avLst/>
              <a:gdLst/>
              <a:ahLst/>
              <a:cxnLst/>
              <a:rect l="l" t="t" r="r" b="b"/>
              <a:pathLst>
                <a:path w="260885" h="2080940">
                  <a:moveTo>
                    <a:pt x="0" y="0"/>
                  </a:moveTo>
                  <a:lnTo>
                    <a:pt x="260885" y="0"/>
                  </a:lnTo>
                  <a:lnTo>
                    <a:pt x="260885" y="2080940"/>
                  </a:lnTo>
                  <a:lnTo>
                    <a:pt x="0" y="2080940"/>
                  </a:lnTo>
                  <a:close/>
                </a:path>
              </a:pathLst>
            </a:custGeom>
            <a:solidFill>
              <a:srgbClr val="000342"/>
            </a:solidFill>
          </p:spPr>
          <p:txBody>
            <a:bodyPr/>
            <a:lstStyle/>
            <a:p>
              <a:endParaRPr lang="en-US"/>
            </a:p>
          </p:txBody>
        </p:sp>
      </p:grpSp>
      <p:sp>
        <p:nvSpPr>
          <p:cNvPr id="4" name="TextBox 4"/>
          <p:cNvSpPr txBox="1"/>
          <p:nvPr/>
        </p:nvSpPr>
        <p:spPr>
          <a:xfrm>
            <a:off x="535050" y="397086"/>
            <a:ext cx="13872743" cy="1396577"/>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What are a pharmacy's responsibilities under the DSCSA?</a:t>
            </a:r>
          </a:p>
        </p:txBody>
      </p:sp>
      <p:grpSp>
        <p:nvGrpSpPr>
          <p:cNvPr id="5" name="Group 5"/>
          <p:cNvGrpSpPr/>
          <p:nvPr/>
        </p:nvGrpSpPr>
        <p:grpSpPr>
          <a:xfrm rot="5400000">
            <a:off x="3477178" y="5310125"/>
            <a:ext cx="11333645" cy="148253"/>
            <a:chOff x="0" y="0"/>
            <a:chExt cx="43690120" cy="571500"/>
          </a:xfrm>
        </p:grpSpPr>
        <p:sp>
          <p:nvSpPr>
            <p:cNvPr id="6" name="Freeform 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7" name="Group 7"/>
          <p:cNvGrpSpPr/>
          <p:nvPr/>
        </p:nvGrpSpPr>
        <p:grpSpPr>
          <a:xfrm rot="5400000">
            <a:off x="8527304" y="-275581"/>
            <a:ext cx="1233392" cy="148253"/>
            <a:chOff x="0" y="0"/>
            <a:chExt cx="4754608" cy="571500"/>
          </a:xfrm>
        </p:grpSpPr>
        <p:sp>
          <p:nvSpPr>
            <p:cNvPr id="8" name="Freeform 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9" name="Group 9"/>
          <p:cNvGrpSpPr/>
          <p:nvPr/>
        </p:nvGrpSpPr>
        <p:grpSpPr>
          <a:xfrm rot="5400000">
            <a:off x="8527304" y="10429330"/>
            <a:ext cx="1233392" cy="148253"/>
            <a:chOff x="0" y="0"/>
            <a:chExt cx="4754608" cy="571500"/>
          </a:xfrm>
        </p:grpSpPr>
        <p:sp>
          <p:nvSpPr>
            <p:cNvPr id="10" name="Freeform 1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1" name="Group 11"/>
          <p:cNvGrpSpPr/>
          <p:nvPr/>
        </p:nvGrpSpPr>
        <p:grpSpPr>
          <a:xfrm>
            <a:off x="1543701" y="2210641"/>
            <a:ext cx="15447827" cy="1764295"/>
            <a:chOff x="0" y="-66675"/>
            <a:chExt cx="20597103" cy="2352393"/>
          </a:xfrm>
        </p:grpSpPr>
        <p:sp>
          <p:nvSpPr>
            <p:cNvPr id="12" name="TextBox 12"/>
            <p:cNvSpPr txBox="1"/>
            <p:nvPr/>
          </p:nvSpPr>
          <p:spPr>
            <a:xfrm>
              <a:off x="0" y="-66675"/>
              <a:ext cx="20597103" cy="741057"/>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Confirm the establishments you do business with are licensed or registered</a:t>
              </a:r>
            </a:p>
          </p:txBody>
        </p:sp>
        <p:sp>
          <p:nvSpPr>
            <p:cNvPr id="13" name="TextBox 13"/>
            <p:cNvSpPr txBox="1"/>
            <p:nvPr/>
          </p:nvSpPr>
          <p:spPr>
            <a:xfrm>
              <a:off x="0" y="823313"/>
              <a:ext cx="20597103" cy="146240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000000"/>
                  </a:solidFill>
                  <a:latin typeface="HK Grotesk Light"/>
                </a:rPr>
                <a:t>Check the </a:t>
              </a:r>
              <a:r>
                <a:rPr lang="en-US" sz="2100">
                  <a:solidFill>
                    <a:srgbClr val="DC3C4D"/>
                  </a:solidFill>
                  <a:latin typeface="HK Grotesk Light"/>
                </a:rPr>
                <a:t>registration </a:t>
              </a:r>
              <a:r>
                <a:rPr lang="en-US" sz="2100">
                  <a:solidFill>
                    <a:srgbClr val="000000"/>
                  </a:solidFill>
                  <a:latin typeface="HK Grotesk Light"/>
                </a:rPr>
                <a:t>of manufacturers and repackagers.</a:t>
              </a:r>
            </a:p>
            <a:p>
              <a:pPr marL="453390" lvl="1" indent="-226695">
                <a:lnSpc>
                  <a:spcPts val="2940"/>
                </a:lnSpc>
                <a:buFont typeface="Arial"/>
                <a:buChar char="•"/>
              </a:pPr>
              <a:r>
                <a:rPr lang="en-US" sz="2100">
                  <a:solidFill>
                    <a:srgbClr val="000000"/>
                  </a:solidFill>
                  <a:latin typeface="HK Grotesk Light"/>
                </a:rPr>
                <a:t>Check the </a:t>
              </a:r>
              <a:r>
                <a:rPr lang="en-US" sz="2100">
                  <a:solidFill>
                    <a:srgbClr val="DC3C4D"/>
                  </a:solidFill>
                  <a:latin typeface="HK Grotesk Light"/>
                </a:rPr>
                <a:t>licensing </a:t>
              </a:r>
              <a:r>
                <a:rPr lang="en-US" sz="2100">
                  <a:solidFill>
                    <a:srgbClr val="000000"/>
                  </a:solidFill>
                  <a:latin typeface="HK Grotesk Light"/>
                </a:rPr>
                <a:t>of wholesale distributors and third-party logistics providers.</a:t>
              </a:r>
            </a:p>
            <a:p>
              <a:pPr marL="453390" lvl="1" indent="-226695">
                <a:lnSpc>
                  <a:spcPts val="2940"/>
                </a:lnSpc>
                <a:buFont typeface="Arial"/>
                <a:buChar char="•"/>
              </a:pPr>
              <a:r>
                <a:rPr lang="en-US" sz="2100">
                  <a:solidFill>
                    <a:srgbClr val="000000"/>
                  </a:solidFill>
                  <a:latin typeface="HK Grotesk Light"/>
                </a:rPr>
                <a:t>Check the </a:t>
              </a:r>
              <a:r>
                <a:rPr lang="en-US" sz="2100">
                  <a:solidFill>
                    <a:srgbClr val="DC3C4D"/>
                  </a:solidFill>
                  <a:latin typeface="HK Grotesk Light"/>
                </a:rPr>
                <a:t>licensing </a:t>
              </a:r>
              <a:r>
                <a:rPr lang="en-US" sz="2100">
                  <a:solidFill>
                    <a:srgbClr val="000000"/>
                  </a:solidFill>
                  <a:latin typeface="HK Grotesk Light"/>
                </a:rPr>
                <a:t>of pharmacies through the respective state authority (for example, TSBP).</a:t>
              </a:r>
            </a:p>
          </p:txBody>
        </p:sp>
      </p:grpSp>
      <p:grpSp>
        <p:nvGrpSpPr>
          <p:cNvPr id="14" name="Group 14"/>
          <p:cNvGrpSpPr/>
          <p:nvPr/>
        </p:nvGrpSpPr>
        <p:grpSpPr>
          <a:xfrm>
            <a:off x="1543701" y="4477211"/>
            <a:ext cx="14816169" cy="2457239"/>
            <a:chOff x="0" y="0"/>
            <a:chExt cx="19754892" cy="3276318"/>
          </a:xfrm>
        </p:grpSpPr>
        <p:sp>
          <p:nvSpPr>
            <p:cNvPr id="15" name="TextBox 15"/>
            <p:cNvSpPr txBox="1"/>
            <p:nvPr/>
          </p:nvSpPr>
          <p:spPr>
            <a:xfrm>
              <a:off x="0" y="-66675"/>
              <a:ext cx="19754892"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Receive, store, and provide product tracing documentation</a:t>
              </a:r>
            </a:p>
          </p:txBody>
        </p:sp>
        <p:sp>
          <p:nvSpPr>
            <p:cNvPr id="16" name="TextBox 16"/>
            <p:cNvSpPr txBox="1"/>
            <p:nvPr/>
          </p:nvSpPr>
          <p:spPr>
            <a:xfrm>
              <a:off x="0" y="823313"/>
              <a:ext cx="19754892" cy="245300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000000"/>
                  </a:solidFill>
                  <a:latin typeface="HK Grotesk Light"/>
                </a:rPr>
                <a:t>Only accept drugs that have transaction </a:t>
              </a:r>
              <a:r>
                <a:rPr lang="en-US" sz="2100">
                  <a:solidFill>
                    <a:srgbClr val="DC3C4D"/>
                  </a:solidFill>
                  <a:latin typeface="HK Grotesk Light"/>
                </a:rPr>
                <a:t>information</a:t>
              </a:r>
              <a:r>
                <a:rPr lang="en-US" sz="2100">
                  <a:solidFill>
                    <a:srgbClr val="000000"/>
                  </a:solidFill>
                  <a:latin typeface="HK Grotesk Light"/>
                </a:rPr>
                <a:t>, transaction </a:t>
              </a:r>
              <a:r>
                <a:rPr lang="en-US" sz="2100">
                  <a:solidFill>
                    <a:srgbClr val="DC3C4D"/>
                  </a:solidFill>
                  <a:latin typeface="HK Grotesk Light"/>
                </a:rPr>
                <a:t>history</a:t>
              </a:r>
              <a:r>
                <a:rPr lang="en-US" sz="2100">
                  <a:solidFill>
                    <a:srgbClr val="000000"/>
                  </a:solidFill>
                  <a:latin typeface="HK Grotesk Light"/>
                </a:rPr>
                <a:t>, and transaction </a:t>
              </a:r>
              <a:r>
                <a:rPr lang="en-US" sz="2100">
                  <a:solidFill>
                    <a:srgbClr val="DC3C4D"/>
                  </a:solidFill>
                  <a:latin typeface="HK Grotesk Light"/>
                </a:rPr>
                <a:t>statement</a:t>
              </a:r>
              <a:r>
                <a:rPr lang="en-US" sz="2100">
                  <a:solidFill>
                    <a:srgbClr val="000000"/>
                  </a:solidFill>
                  <a:latin typeface="HK Grotesk Light"/>
                </a:rPr>
                <a:t>.</a:t>
              </a:r>
            </a:p>
            <a:p>
              <a:pPr marL="453390" lvl="1" indent="-226695">
                <a:lnSpc>
                  <a:spcPts val="2940"/>
                </a:lnSpc>
                <a:buFont typeface="Arial"/>
                <a:buChar char="•"/>
              </a:pPr>
              <a:r>
                <a:rPr lang="en-US" sz="2100">
                  <a:solidFill>
                    <a:srgbClr val="000000"/>
                  </a:solidFill>
                  <a:latin typeface="HK Grotesk Light"/>
                </a:rPr>
                <a:t>Store this tracing documentation for at least six years.</a:t>
              </a:r>
            </a:p>
            <a:p>
              <a:pPr marL="453390" lvl="1" indent="-226695">
                <a:lnSpc>
                  <a:spcPts val="2940"/>
                </a:lnSpc>
                <a:buFont typeface="Arial"/>
                <a:buChar char="•"/>
              </a:pPr>
              <a:r>
                <a:rPr lang="en-US" sz="2100">
                  <a:solidFill>
                    <a:srgbClr val="000000"/>
                  </a:solidFill>
                  <a:latin typeface="HK Grotesk Light"/>
                </a:rPr>
                <a:t>Provide all this tracing documentation if you sell a prescription drug to a trading partner.</a:t>
              </a:r>
            </a:p>
            <a:p>
              <a:pPr marL="906780" lvl="2" indent="-302260">
                <a:lnSpc>
                  <a:spcPts val="2940"/>
                </a:lnSpc>
                <a:buFont typeface="Arial"/>
                <a:buChar char="⚬"/>
              </a:pPr>
              <a:r>
                <a:rPr lang="en-US" sz="2100">
                  <a:solidFill>
                    <a:srgbClr val="000000"/>
                  </a:solidFill>
                  <a:latin typeface="HK Grotesk Light"/>
                </a:rPr>
                <a:t>NOTE: You do not need to provide this information when you dispense the drug to a patient or if you sell it to a pharmacy for dispensing to a specific patient.</a:t>
              </a:r>
            </a:p>
          </p:txBody>
        </p:sp>
      </p:grpSp>
      <p:sp>
        <p:nvSpPr>
          <p:cNvPr id="17" name="TextBox 17"/>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18" name="Group 18"/>
          <p:cNvGrpSpPr/>
          <p:nvPr/>
        </p:nvGrpSpPr>
        <p:grpSpPr>
          <a:xfrm>
            <a:off x="1543701" y="7610497"/>
            <a:ext cx="14493202" cy="2085764"/>
            <a:chOff x="0" y="0"/>
            <a:chExt cx="19324270" cy="2781018"/>
          </a:xfrm>
        </p:grpSpPr>
        <p:sp>
          <p:nvSpPr>
            <p:cNvPr id="19" name="TextBox 19"/>
            <p:cNvSpPr txBox="1"/>
            <p:nvPr/>
          </p:nvSpPr>
          <p:spPr>
            <a:xfrm>
              <a:off x="0" y="-66675"/>
              <a:ext cx="19324270"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Investigate and properly handle suspect and illegitimate drugs</a:t>
              </a:r>
            </a:p>
          </p:txBody>
        </p:sp>
        <p:sp>
          <p:nvSpPr>
            <p:cNvPr id="20" name="TextBox 20"/>
            <p:cNvSpPr txBox="1"/>
            <p:nvPr/>
          </p:nvSpPr>
          <p:spPr>
            <a:xfrm>
              <a:off x="0" y="823313"/>
              <a:ext cx="19324270" cy="1957705"/>
            </a:xfrm>
            <a:prstGeom prst="rect">
              <a:avLst/>
            </a:prstGeom>
          </p:spPr>
          <p:txBody>
            <a:bodyPr lIns="0" tIns="0" rIns="0" bIns="0" rtlCol="0" anchor="t">
              <a:spAutoFit/>
            </a:bodyPr>
            <a:lstStyle/>
            <a:p>
              <a:pPr>
                <a:lnSpc>
                  <a:spcPts val="2940"/>
                </a:lnSpc>
              </a:pPr>
              <a:r>
                <a:rPr lang="en-US" sz="2100" dirty="0">
                  <a:solidFill>
                    <a:srgbClr val="000000"/>
                  </a:solidFill>
                  <a:latin typeface="HK Grotesk Light"/>
                </a:rPr>
                <a:t>This includes having processes that include the following steps:</a:t>
              </a:r>
            </a:p>
            <a:p>
              <a:pPr marL="906780" lvl="2" indent="-302260">
                <a:lnSpc>
                  <a:spcPts val="2940"/>
                </a:lnSpc>
                <a:buFont typeface="Arial"/>
                <a:buChar char="⚬"/>
              </a:pPr>
              <a:r>
                <a:rPr lang="en-US" sz="2100" b="1" dirty="0">
                  <a:solidFill>
                    <a:srgbClr val="DC3C4D"/>
                  </a:solidFill>
                  <a:latin typeface="HK Grotesk Light"/>
                </a:rPr>
                <a:t>Quarantining and investigating</a:t>
              </a:r>
              <a:r>
                <a:rPr lang="en-US" sz="2100" b="1" dirty="0">
                  <a:solidFill>
                    <a:srgbClr val="000000"/>
                  </a:solidFill>
                  <a:latin typeface="HK Grotesk Light"/>
                </a:rPr>
                <a:t> </a:t>
              </a:r>
              <a:r>
                <a:rPr lang="en-US" sz="2100" dirty="0">
                  <a:solidFill>
                    <a:srgbClr val="000000"/>
                  </a:solidFill>
                  <a:latin typeface="HK Grotesk Light"/>
                </a:rPr>
                <a:t>the drugs to determine if they are illegitimate</a:t>
              </a:r>
            </a:p>
            <a:p>
              <a:pPr marL="906780" lvl="2" indent="-302260">
                <a:lnSpc>
                  <a:spcPts val="2940"/>
                </a:lnSpc>
                <a:buFont typeface="Arial"/>
                <a:buChar char="⚬"/>
              </a:pPr>
              <a:r>
                <a:rPr lang="en-US" sz="2100" dirty="0">
                  <a:solidFill>
                    <a:srgbClr val="000000"/>
                  </a:solidFill>
                  <a:latin typeface="HK Grotesk Light"/>
                </a:rPr>
                <a:t>If the drugs are found to be illegitimate, work with the manufacturer to </a:t>
              </a:r>
              <a:r>
                <a:rPr lang="en-US" sz="2100" b="1" dirty="0">
                  <a:solidFill>
                    <a:srgbClr val="DC3C4D"/>
                  </a:solidFill>
                  <a:latin typeface="HK Grotesk Light"/>
                </a:rPr>
                <a:t>ensure patients do not receive these drugs</a:t>
              </a:r>
              <a:r>
                <a:rPr lang="en-US" sz="2100" dirty="0">
                  <a:solidFill>
                    <a:srgbClr val="000000"/>
                  </a:solidFill>
                  <a:latin typeface="HK Grotesk Light"/>
                </a:rPr>
                <a:t>.</a:t>
              </a:r>
            </a:p>
            <a:p>
              <a:pPr marL="906780" lvl="2" indent="-302260">
                <a:lnSpc>
                  <a:spcPts val="2940"/>
                </a:lnSpc>
                <a:buFont typeface="Arial"/>
                <a:buChar char="⚬"/>
              </a:pPr>
              <a:r>
                <a:rPr lang="en-US" sz="2100" b="1" dirty="0">
                  <a:solidFill>
                    <a:srgbClr val="DC3C4D"/>
                  </a:solidFill>
                  <a:latin typeface="HK Grotesk Light"/>
                </a:rPr>
                <a:t>Notify FDA</a:t>
              </a:r>
              <a:r>
                <a:rPr lang="en-US" sz="2100" b="1" dirty="0">
                  <a:solidFill>
                    <a:srgbClr val="000000"/>
                  </a:solidFill>
                  <a:latin typeface="HK Grotesk Light"/>
                </a:rPr>
                <a:t> </a:t>
              </a:r>
              <a:r>
                <a:rPr lang="en-US" sz="2100" dirty="0">
                  <a:solidFill>
                    <a:srgbClr val="000000"/>
                  </a:solidFill>
                  <a:latin typeface="HK Grotesk Light"/>
                </a:rPr>
                <a:t>and the trading partners they bought the drug from and sold the drug to.</a:t>
              </a:r>
            </a:p>
          </p:txBody>
        </p:sp>
      </p:grpSp>
      <p:sp>
        <p:nvSpPr>
          <p:cNvPr id="21" name="Freeform 21"/>
          <p:cNvSpPr/>
          <p:nvPr/>
        </p:nvSpPr>
        <p:spPr>
          <a:xfrm>
            <a:off x="539957" y="2331542"/>
            <a:ext cx="819726" cy="819726"/>
          </a:xfrm>
          <a:custGeom>
            <a:avLst/>
            <a:gdLst/>
            <a:ahLst/>
            <a:cxnLst/>
            <a:rect l="l" t="t" r="r" b="b"/>
            <a:pathLst>
              <a:path w="819726" h="819726">
                <a:moveTo>
                  <a:pt x="0" y="0"/>
                </a:moveTo>
                <a:lnTo>
                  <a:pt x="819725" y="0"/>
                </a:lnTo>
                <a:lnTo>
                  <a:pt x="819725" y="819726"/>
                </a:lnTo>
                <a:lnTo>
                  <a:pt x="0" y="819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2" name="Freeform 22"/>
          <p:cNvSpPr/>
          <p:nvPr/>
        </p:nvSpPr>
        <p:spPr>
          <a:xfrm>
            <a:off x="539957" y="4477211"/>
            <a:ext cx="819726" cy="819726"/>
          </a:xfrm>
          <a:custGeom>
            <a:avLst/>
            <a:gdLst/>
            <a:ahLst/>
            <a:cxnLst/>
            <a:rect l="l" t="t" r="r" b="b"/>
            <a:pathLst>
              <a:path w="819726" h="819726">
                <a:moveTo>
                  <a:pt x="0" y="0"/>
                </a:moveTo>
                <a:lnTo>
                  <a:pt x="819725" y="0"/>
                </a:lnTo>
                <a:lnTo>
                  <a:pt x="819725" y="819726"/>
                </a:lnTo>
                <a:lnTo>
                  <a:pt x="0" y="819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p:cNvSpPr/>
          <p:nvPr/>
        </p:nvSpPr>
        <p:spPr>
          <a:xfrm>
            <a:off x="535050" y="7610497"/>
            <a:ext cx="819726" cy="819726"/>
          </a:xfrm>
          <a:custGeom>
            <a:avLst/>
            <a:gdLst/>
            <a:ahLst/>
            <a:cxnLst/>
            <a:rect l="l" t="t" r="r" b="b"/>
            <a:pathLst>
              <a:path w="819726" h="819726">
                <a:moveTo>
                  <a:pt x="0" y="0"/>
                </a:moveTo>
                <a:lnTo>
                  <a:pt x="819726" y="0"/>
                </a:lnTo>
                <a:lnTo>
                  <a:pt x="819726" y="819726"/>
                </a:lnTo>
                <a:lnTo>
                  <a:pt x="0" y="819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1528" y="0"/>
            <a:ext cx="1296472" cy="10341266"/>
            <a:chOff x="0" y="0"/>
            <a:chExt cx="260885" cy="2080941"/>
          </a:xfrm>
        </p:grpSpPr>
        <p:sp>
          <p:nvSpPr>
            <p:cNvPr id="3" name="Freeform 3"/>
            <p:cNvSpPr/>
            <p:nvPr/>
          </p:nvSpPr>
          <p:spPr>
            <a:xfrm>
              <a:off x="0" y="0"/>
              <a:ext cx="260885" cy="2080940"/>
            </a:xfrm>
            <a:custGeom>
              <a:avLst/>
              <a:gdLst/>
              <a:ahLst/>
              <a:cxnLst/>
              <a:rect l="l" t="t" r="r" b="b"/>
              <a:pathLst>
                <a:path w="260885" h="2080940">
                  <a:moveTo>
                    <a:pt x="0" y="0"/>
                  </a:moveTo>
                  <a:lnTo>
                    <a:pt x="260885" y="0"/>
                  </a:lnTo>
                  <a:lnTo>
                    <a:pt x="260885" y="2080940"/>
                  </a:lnTo>
                  <a:lnTo>
                    <a:pt x="0" y="2080940"/>
                  </a:lnTo>
                  <a:close/>
                </a:path>
              </a:pathLst>
            </a:custGeom>
            <a:solidFill>
              <a:srgbClr val="000342"/>
            </a:solidFill>
          </p:spPr>
          <p:txBody>
            <a:bodyPr/>
            <a:lstStyle/>
            <a:p>
              <a:endParaRPr lang="en-US"/>
            </a:p>
          </p:txBody>
        </p:sp>
      </p:grpSp>
      <p:sp>
        <p:nvSpPr>
          <p:cNvPr id="4" name="TextBox 4"/>
          <p:cNvSpPr txBox="1"/>
          <p:nvPr/>
        </p:nvSpPr>
        <p:spPr>
          <a:xfrm>
            <a:off x="535050" y="2380666"/>
            <a:ext cx="7278349" cy="3000948"/>
          </a:xfrm>
          <a:prstGeom prst="rect">
            <a:avLst/>
          </a:prstGeom>
        </p:spPr>
        <p:txBody>
          <a:bodyPr lIns="0" tIns="0" rIns="0" bIns="0" rtlCol="0" anchor="t">
            <a:spAutoFit/>
          </a:bodyPr>
          <a:lstStyle/>
          <a:p>
            <a:pPr>
              <a:lnSpc>
                <a:spcPts val="5843"/>
              </a:lnSpc>
            </a:pPr>
            <a:r>
              <a:rPr lang="en-US" sz="6216" spc="55">
                <a:solidFill>
                  <a:srgbClr val="000342"/>
                </a:solidFill>
                <a:latin typeface="HK Grotesk Bold"/>
              </a:rPr>
              <a:t>Learn more about the DSCSA and access additional resources from FDA</a:t>
            </a:r>
          </a:p>
        </p:txBody>
      </p:sp>
      <p:grpSp>
        <p:nvGrpSpPr>
          <p:cNvPr id="5" name="Group 5"/>
          <p:cNvGrpSpPr/>
          <p:nvPr/>
        </p:nvGrpSpPr>
        <p:grpSpPr>
          <a:xfrm rot="5400000">
            <a:off x="3477178" y="5310125"/>
            <a:ext cx="11333645" cy="148253"/>
            <a:chOff x="0" y="0"/>
            <a:chExt cx="43690120" cy="571500"/>
          </a:xfrm>
        </p:grpSpPr>
        <p:sp>
          <p:nvSpPr>
            <p:cNvPr id="6" name="Freeform 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7" name="Group 7"/>
          <p:cNvGrpSpPr/>
          <p:nvPr/>
        </p:nvGrpSpPr>
        <p:grpSpPr>
          <a:xfrm rot="5400000">
            <a:off x="8527304" y="-275581"/>
            <a:ext cx="1233392" cy="148253"/>
            <a:chOff x="0" y="0"/>
            <a:chExt cx="4754608" cy="571500"/>
          </a:xfrm>
        </p:grpSpPr>
        <p:sp>
          <p:nvSpPr>
            <p:cNvPr id="8" name="Freeform 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9" name="Group 9"/>
          <p:cNvGrpSpPr/>
          <p:nvPr/>
        </p:nvGrpSpPr>
        <p:grpSpPr>
          <a:xfrm rot="5400000">
            <a:off x="8527304" y="10429330"/>
            <a:ext cx="1233392" cy="148253"/>
            <a:chOff x="0" y="0"/>
            <a:chExt cx="4754608" cy="571500"/>
          </a:xfrm>
        </p:grpSpPr>
        <p:sp>
          <p:nvSpPr>
            <p:cNvPr id="10" name="Freeform 1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1" name="Freeform 11"/>
          <p:cNvSpPr/>
          <p:nvPr/>
        </p:nvSpPr>
        <p:spPr>
          <a:xfrm>
            <a:off x="11969676" y="1475561"/>
            <a:ext cx="4272576" cy="5312236"/>
          </a:xfrm>
          <a:custGeom>
            <a:avLst/>
            <a:gdLst/>
            <a:ahLst/>
            <a:cxnLst/>
            <a:rect l="l" t="t" r="r" b="b"/>
            <a:pathLst>
              <a:path w="4272576" h="5312236">
                <a:moveTo>
                  <a:pt x="0" y="0"/>
                </a:moveTo>
                <a:lnTo>
                  <a:pt x="4272576" y="0"/>
                </a:lnTo>
                <a:lnTo>
                  <a:pt x="4272576" y="5312236"/>
                </a:lnTo>
                <a:lnTo>
                  <a:pt x="0" y="5312236"/>
                </a:lnTo>
                <a:lnTo>
                  <a:pt x="0" y="0"/>
                </a:lnTo>
                <a:close/>
              </a:path>
            </a:pathLst>
          </a:custGeom>
          <a:blipFill>
            <a:blip r:embed="rId3"/>
            <a:stretch>
              <a:fillRect/>
            </a:stretch>
          </a:blipFill>
        </p:spPr>
        <p:txBody>
          <a:bodyPr/>
          <a:lstStyle/>
          <a:p>
            <a:endParaRPr lang="en-US"/>
          </a:p>
        </p:txBody>
      </p:sp>
      <p:sp>
        <p:nvSpPr>
          <p:cNvPr id="12" name="TextBox 12"/>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13" name="Group 13"/>
          <p:cNvGrpSpPr/>
          <p:nvPr/>
        </p:nvGrpSpPr>
        <p:grpSpPr>
          <a:xfrm>
            <a:off x="0" y="7707089"/>
            <a:ext cx="18288000" cy="2579911"/>
            <a:chOff x="0" y="0"/>
            <a:chExt cx="3546223" cy="500270"/>
          </a:xfrm>
        </p:grpSpPr>
        <p:sp>
          <p:nvSpPr>
            <p:cNvPr id="14" name="Freeform 14"/>
            <p:cNvSpPr/>
            <p:nvPr/>
          </p:nvSpPr>
          <p:spPr>
            <a:xfrm>
              <a:off x="0" y="0"/>
              <a:ext cx="3546223" cy="500270"/>
            </a:xfrm>
            <a:custGeom>
              <a:avLst/>
              <a:gdLst/>
              <a:ahLst/>
              <a:cxnLst/>
              <a:rect l="l" t="t" r="r" b="b"/>
              <a:pathLst>
                <a:path w="3546223" h="500270">
                  <a:moveTo>
                    <a:pt x="0" y="0"/>
                  </a:moveTo>
                  <a:lnTo>
                    <a:pt x="3546223" y="0"/>
                  </a:lnTo>
                  <a:lnTo>
                    <a:pt x="3546223" y="500270"/>
                  </a:lnTo>
                  <a:lnTo>
                    <a:pt x="0" y="500270"/>
                  </a:lnTo>
                  <a:close/>
                </a:path>
              </a:pathLst>
            </a:custGeom>
            <a:solidFill>
              <a:srgbClr val="000342"/>
            </a:solidFill>
          </p:spPr>
          <p:txBody>
            <a:bodyPr/>
            <a:lstStyle/>
            <a:p>
              <a:endParaRPr lang="en-US"/>
            </a:p>
          </p:txBody>
        </p:sp>
      </p:grpSp>
      <p:sp>
        <p:nvSpPr>
          <p:cNvPr id="15" name="TextBox 15"/>
          <p:cNvSpPr txBox="1"/>
          <p:nvPr/>
        </p:nvSpPr>
        <p:spPr>
          <a:xfrm>
            <a:off x="535050" y="9157091"/>
            <a:ext cx="11232593" cy="355937"/>
          </a:xfrm>
          <a:prstGeom prst="rect">
            <a:avLst/>
          </a:prstGeom>
        </p:spPr>
        <p:txBody>
          <a:bodyPr lIns="0" tIns="0" rIns="0" bIns="0" rtlCol="0" anchor="t">
            <a:spAutoFit/>
          </a:bodyPr>
          <a:lstStyle/>
          <a:p>
            <a:pPr>
              <a:lnSpc>
                <a:spcPts val="2939"/>
              </a:lnSpc>
            </a:pPr>
            <a:endParaRPr/>
          </a:p>
        </p:txBody>
      </p:sp>
      <p:sp>
        <p:nvSpPr>
          <p:cNvPr id="16" name="TextBox 16"/>
          <p:cNvSpPr txBox="1"/>
          <p:nvPr/>
        </p:nvSpPr>
        <p:spPr>
          <a:xfrm>
            <a:off x="535050" y="7989951"/>
            <a:ext cx="17215435" cy="831979"/>
          </a:xfrm>
          <a:prstGeom prst="rect">
            <a:avLst/>
          </a:prstGeom>
        </p:spPr>
        <p:txBody>
          <a:bodyPr lIns="0" tIns="0" rIns="0" bIns="0" rtlCol="0" anchor="t">
            <a:spAutoFit/>
          </a:bodyPr>
          <a:lstStyle/>
          <a:p>
            <a:pPr>
              <a:lnSpc>
                <a:spcPts val="6866"/>
              </a:lnSpc>
            </a:pPr>
            <a:r>
              <a:rPr lang="en-US" sz="4904">
                <a:solidFill>
                  <a:srgbClr val="DC3C4D"/>
                </a:solidFill>
                <a:latin typeface="Vesper Libre Bold"/>
              </a:rPr>
              <a:t>Trouble with the QR Code above? Visit the FDA at:</a:t>
            </a:r>
          </a:p>
        </p:txBody>
      </p:sp>
      <p:sp>
        <p:nvSpPr>
          <p:cNvPr id="17" name="TextBox 17"/>
          <p:cNvSpPr txBox="1"/>
          <p:nvPr/>
        </p:nvSpPr>
        <p:spPr>
          <a:xfrm>
            <a:off x="535050" y="8802119"/>
            <a:ext cx="16724250" cy="1180180"/>
          </a:xfrm>
          <a:prstGeom prst="rect">
            <a:avLst/>
          </a:prstGeom>
        </p:spPr>
        <p:txBody>
          <a:bodyPr lIns="0" tIns="0" rIns="0" bIns="0" rtlCol="0" anchor="t">
            <a:spAutoFit/>
          </a:bodyPr>
          <a:lstStyle/>
          <a:p>
            <a:pPr>
              <a:lnSpc>
                <a:spcPts val="4775"/>
              </a:lnSpc>
            </a:pPr>
            <a:r>
              <a:rPr lang="en-US" sz="3411">
                <a:solidFill>
                  <a:srgbClr val="FFFFFF"/>
                </a:solidFill>
                <a:latin typeface="HK Grotesk Medium"/>
              </a:rPr>
              <a:t>https://www.fda.gov/drugs/drug-supply-chain-security-act-dscsa/pharmacists-utilize-dscsa-requirements-protect-your-patients</a:t>
            </a:r>
          </a:p>
        </p:txBody>
      </p:sp>
      <p:grpSp>
        <p:nvGrpSpPr>
          <p:cNvPr id="18" name="Group 18"/>
          <p:cNvGrpSpPr/>
          <p:nvPr/>
        </p:nvGrpSpPr>
        <p:grpSpPr>
          <a:xfrm>
            <a:off x="7780673" y="3328674"/>
            <a:ext cx="3439728" cy="962056"/>
            <a:chOff x="0" y="0"/>
            <a:chExt cx="4667888" cy="1305560"/>
          </a:xfrm>
        </p:grpSpPr>
        <p:sp>
          <p:nvSpPr>
            <p:cNvPr id="19" name="Freeform 19"/>
            <p:cNvSpPr/>
            <p:nvPr/>
          </p:nvSpPr>
          <p:spPr>
            <a:xfrm>
              <a:off x="0" y="-27940"/>
              <a:ext cx="4686938" cy="1360170"/>
            </a:xfrm>
            <a:custGeom>
              <a:avLst/>
              <a:gdLst/>
              <a:ahLst/>
              <a:cxnLst/>
              <a:rect l="l" t="t" r="r" b="b"/>
              <a:pathLst>
                <a:path w="4686938" h="1360170">
                  <a:moveTo>
                    <a:pt x="4612008" y="579120"/>
                  </a:moveTo>
                  <a:lnTo>
                    <a:pt x="3912238" y="55880"/>
                  </a:lnTo>
                  <a:cubicBezTo>
                    <a:pt x="3838578" y="0"/>
                    <a:pt x="3777617" y="30480"/>
                    <a:pt x="3777617" y="123190"/>
                  </a:cubicBezTo>
                  <a:lnTo>
                    <a:pt x="3777617"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3776542" y="805180"/>
                  </a:lnTo>
                  <a:lnTo>
                    <a:pt x="3776542" y="1236980"/>
                  </a:lnTo>
                  <a:cubicBezTo>
                    <a:pt x="3776542" y="1329690"/>
                    <a:pt x="3837307" y="1360170"/>
                    <a:pt x="3910967" y="1304290"/>
                  </a:cubicBezTo>
                  <a:lnTo>
                    <a:pt x="4612007" y="779780"/>
                  </a:lnTo>
                  <a:cubicBezTo>
                    <a:pt x="4686938" y="726440"/>
                    <a:pt x="4686938" y="635000"/>
                    <a:pt x="4612007" y="579120"/>
                  </a:cubicBezTo>
                  <a:close/>
                </a:path>
              </a:pathLst>
            </a:custGeom>
            <a:solidFill>
              <a:srgbClr val="000342"/>
            </a:solid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66211" y="1277956"/>
            <a:ext cx="14121366" cy="820233"/>
          </a:xfrm>
          <a:prstGeom prst="rect">
            <a:avLst/>
          </a:prstGeom>
        </p:spPr>
        <p:txBody>
          <a:bodyPr lIns="0" tIns="0" rIns="0" bIns="0" rtlCol="0" anchor="t">
            <a:spAutoFit/>
          </a:bodyPr>
          <a:lstStyle/>
          <a:p>
            <a:pPr>
              <a:lnSpc>
                <a:spcPts val="6681"/>
              </a:lnSpc>
            </a:pPr>
            <a:r>
              <a:rPr lang="en-US" sz="5100" spc="51">
                <a:solidFill>
                  <a:srgbClr val="000342"/>
                </a:solidFill>
                <a:latin typeface="Vesper Libre Bold"/>
              </a:rPr>
              <a:t>Goals</a:t>
            </a:r>
          </a:p>
        </p:txBody>
      </p:sp>
      <p:grpSp>
        <p:nvGrpSpPr>
          <p:cNvPr id="3" name="Group 3"/>
          <p:cNvGrpSpPr/>
          <p:nvPr/>
        </p:nvGrpSpPr>
        <p:grpSpPr>
          <a:xfrm rot="5400000">
            <a:off x="3477178" y="5310125"/>
            <a:ext cx="11333645" cy="148253"/>
            <a:chOff x="0" y="0"/>
            <a:chExt cx="43690120" cy="571500"/>
          </a:xfrm>
        </p:grpSpPr>
        <p:sp>
          <p:nvSpPr>
            <p:cNvPr id="4" name="Freeform 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5" name="Group 5"/>
          <p:cNvGrpSpPr/>
          <p:nvPr/>
        </p:nvGrpSpPr>
        <p:grpSpPr>
          <a:xfrm rot="5400000">
            <a:off x="8574805" y="10499498"/>
            <a:ext cx="1138391" cy="148253"/>
            <a:chOff x="0" y="0"/>
            <a:chExt cx="4388387" cy="571500"/>
          </a:xfrm>
        </p:grpSpPr>
        <p:sp>
          <p:nvSpPr>
            <p:cNvPr id="6" name="Freeform 6"/>
            <p:cNvSpPr/>
            <p:nvPr/>
          </p:nvSpPr>
          <p:spPr>
            <a:xfrm>
              <a:off x="0" y="255270"/>
              <a:ext cx="4388387" cy="69850"/>
            </a:xfrm>
            <a:custGeom>
              <a:avLst/>
              <a:gdLst/>
              <a:ahLst/>
              <a:cxnLst/>
              <a:rect l="l" t="t" r="r" b="b"/>
              <a:pathLst>
                <a:path w="4388387" h="69850">
                  <a:moveTo>
                    <a:pt x="4097557" y="0"/>
                  </a:moveTo>
                  <a:lnTo>
                    <a:pt x="0" y="0"/>
                  </a:lnTo>
                  <a:lnTo>
                    <a:pt x="0" y="69850"/>
                  </a:lnTo>
                  <a:lnTo>
                    <a:pt x="4388387" y="69850"/>
                  </a:lnTo>
                  <a:lnTo>
                    <a:pt x="4388387" y="0"/>
                  </a:lnTo>
                  <a:close/>
                </a:path>
              </a:pathLst>
            </a:custGeom>
            <a:solidFill>
              <a:srgbClr val="DC3C4D"/>
            </a:solidFill>
          </p:spPr>
          <p:txBody>
            <a:bodyPr/>
            <a:lstStyle/>
            <a:p>
              <a:endParaRPr lang="en-US"/>
            </a:p>
          </p:txBody>
        </p:sp>
      </p:grpSp>
      <p:grpSp>
        <p:nvGrpSpPr>
          <p:cNvPr id="7" name="Group 7"/>
          <p:cNvGrpSpPr/>
          <p:nvPr/>
        </p:nvGrpSpPr>
        <p:grpSpPr>
          <a:xfrm rot="5400000">
            <a:off x="8620678" y="-164742"/>
            <a:ext cx="1046645" cy="148253"/>
            <a:chOff x="0" y="0"/>
            <a:chExt cx="4034716" cy="571500"/>
          </a:xfrm>
        </p:grpSpPr>
        <p:sp>
          <p:nvSpPr>
            <p:cNvPr id="8" name="Freeform 8"/>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9" name="Group 9"/>
          <p:cNvGrpSpPr/>
          <p:nvPr/>
        </p:nvGrpSpPr>
        <p:grpSpPr>
          <a:xfrm rot="5400000">
            <a:off x="-3174054" y="6142700"/>
            <a:ext cx="8921390" cy="148253"/>
            <a:chOff x="0" y="0"/>
            <a:chExt cx="34391108" cy="571500"/>
          </a:xfrm>
        </p:grpSpPr>
        <p:sp>
          <p:nvSpPr>
            <p:cNvPr id="10" name="Freeform 10"/>
            <p:cNvSpPr/>
            <p:nvPr/>
          </p:nvSpPr>
          <p:spPr>
            <a:xfrm>
              <a:off x="0" y="255270"/>
              <a:ext cx="34391107" cy="69850"/>
            </a:xfrm>
            <a:custGeom>
              <a:avLst/>
              <a:gdLst/>
              <a:ahLst/>
              <a:cxnLst/>
              <a:rect l="l" t="t" r="r" b="b"/>
              <a:pathLst>
                <a:path w="34391107" h="69850">
                  <a:moveTo>
                    <a:pt x="34100278" y="0"/>
                  </a:moveTo>
                  <a:lnTo>
                    <a:pt x="0" y="0"/>
                  </a:lnTo>
                  <a:lnTo>
                    <a:pt x="0" y="69850"/>
                  </a:lnTo>
                  <a:lnTo>
                    <a:pt x="34391107" y="69850"/>
                  </a:lnTo>
                  <a:lnTo>
                    <a:pt x="34391107" y="0"/>
                  </a:lnTo>
                  <a:close/>
                </a:path>
              </a:pathLst>
            </a:custGeom>
            <a:solidFill>
              <a:srgbClr val="F4F4F4"/>
            </a:solidFill>
          </p:spPr>
          <p:txBody>
            <a:bodyPr/>
            <a:lstStyle/>
            <a:p>
              <a:endParaRPr lang="en-US"/>
            </a:p>
          </p:txBody>
        </p:sp>
      </p:grpSp>
      <p:grpSp>
        <p:nvGrpSpPr>
          <p:cNvPr id="11" name="Group 11"/>
          <p:cNvGrpSpPr/>
          <p:nvPr/>
        </p:nvGrpSpPr>
        <p:grpSpPr>
          <a:xfrm rot="5400000">
            <a:off x="964295" y="1637759"/>
            <a:ext cx="644692" cy="148253"/>
            <a:chOff x="0" y="0"/>
            <a:chExt cx="2485226" cy="571500"/>
          </a:xfrm>
        </p:grpSpPr>
        <p:sp>
          <p:nvSpPr>
            <p:cNvPr id="12" name="Freeform 12"/>
            <p:cNvSpPr/>
            <p:nvPr/>
          </p:nvSpPr>
          <p:spPr>
            <a:xfrm>
              <a:off x="0" y="255270"/>
              <a:ext cx="2485226" cy="69850"/>
            </a:xfrm>
            <a:custGeom>
              <a:avLst/>
              <a:gdLst/>
              <a:ahLst/>
              <a:cxnLst/>
              <a:rect l="l" t="t" r="r" b="b"/>
              <a:pathLst>
                <a:path w="2485226" h="69850">
                  <a:moveTo>
                    <a:pt x="2194396" y="0"/>
                  </a:moveTo>
                  <a:lnTo>
                    <a:pt x="0" y="0"/>
                  </a:lnTo>
                  <a:lnTo>
                    <a:pt x="0" y="69850"/>
                  </a:lnTo>
                  <a:lnTo>
                    <a:pt x="2485226" y="69850"/>
                  </a:lnTo>
                  <a:lnTo>
                    <a:pt x="2485226" y="0"/>
                  </a:lnTo>
                  <a:close/>
                </a:path>
              </a:pathLst>
            </a:custGeom>
            <a:solidFill>
              <a:srgbClr val="DC3C4D"/>
            </a:solidFill>
          </p:spPr>
          <p:txBody>
            <a:bodyPr/>
            <a:lstStyle/>
            <a:p>
              <a:endParaRPr lang="en-US"/>
            </a:p>
          </p:txBody>
        </p:sp>
      </p:grpSp>
      <p:grpSp>
        <p:nvGrpSpPr>
          <p:cNvPr id="13" name="Group 13"/>
          <p:cNvGrpSpPr/>
          <p:nvPr/>
        </p:nvGrpSpPr>
        <p:grpSpPr>
          <a:xfrm rot="5400000">
            <a:off x="11332887"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5" name="Group 15"/>
          <p:cNvGrpSpPr/>
          <p:nvPr/>
        </p:nvGrpSpPr>
        <p:grpSpPr>
          <a:xfrm rot="5400000">
            <a:off x="16306780" y="9519945"/>
            <a:ext cx="1385858" cy="148253"/>
            <a:chOff x="0" y="0"/>
            <a:chExt cx="5342349" cy="571500"/>
          </a:xfrm>
        </p:grpSpPr>
        <p:sp>
          <p:nvSpPr>
            <p:cNvPr id="16" name="Freeform 16"/>
            <p:cNvSpPr/>
            <p:nvPr/>
          </p:nvSpPr>
          <p:spPr>
            <a:xfrm>
              <a:off x="0" y="255270"/>
              <a:ext cx="5342349" cy="69850"/>
            </a:xfrm>
            <a:custGeom>
              <a:avLst/>
              <a:gdLst/>
              <a:ahLst/>
              <a:cxnLst/>
              <a:rect l="l" t="t" r="r" b="b"/>
              <a:pathLst>
                <a:path w="5342349" h="69850">
                  <a:moveTo>
                    <a:pt x="5051519" y="0"/>
                  </a:moveTo>
                  <a:lnTo>
                    <a:pt x="0" y="0"/>
                  </a:lnTo>
                  <a:lnTo>
                    <a:pt x="0" y="69850"/>
                  </a:lnTo>
                  <a:lnTo>
                    <a:pt x="5342349" y="69850"/>
                  </a:lnTo>
                  <a:lnTo>
                    <a:pt x="5342349" y="0"/>
                  </a:lnTo>
                  <a:close/>
                </a:path>
              </a:pathLst>
            </a:custGeom>
            <a:solidFill>
              <a:srgbClr val="DC3C4D"/>
            </a:solidFill>
          </p:spPr>
          <p:txBody>
            <a:bodyPr/>
            <a:lstStyle/>
            <a:p>
              <a:endParaRPr lang="en-US"/>
            </a:p>
          </p:txBody>
        </p:sp>
      </p:grpSp>
      <p:sp>
        <p:nvSpPr>
          <p:cNvPr id="17" name="Freeform 17"/>
          <p:cNvSpPr/>
          <p:nvPr/>
        </p:nvSpPr>
        <p:spPr>
          <a:xfrm>
            <a:off x="8196550" y="7758111"/>
            <a:ext cx="1460688" cy="1460688"/>
          </a:xfrm>
          <a:custGeom>
            <a:avLst/>
            <a:gdLst/>
            <a:ahLst/>
            <a:cxnLst/>
            <a:rect l="l" t="t" r="r" b="b"/>
            <a:pathLst>
              <a:path w="1460688" h="1460688">
                <a:moveTo>
                  <a:pt x="0" y="0"/>
                </a:moveTo>
                <a:lnTo>
                  <a:pt x="1460688" y="0"/>
                </a:lnTo>
                <a:lnTo>
                  <a:pt x="1460688" y="1460688"/>
                </a:lnTo>
                <a:lnTo>
                  <a:pt x="0" y="14606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a:off x="1360768" y="1879764"/>
            <a:ext cx="2721431" cy="2721431"/>
          </a:xfrm>
          <a:custGeom>
            <a:avLst/>
            <a:gdLst/>
            <a:ahLst/>
            <a:cxnLst/>
            <a:rect l="l" t="t" r="r" b="b"/>
            <a:pathLst>
              <a:path w="2721431" h="2721431">
                <a:moveTo>
                  <a:pt x="0" y="0"/>
                </a:moveTo>
                <a:lnTo>
                  <a:pt x="2721430" y="0"/>
                </a:lnTo>
                <a:lnTo>
                  <a:pt x="2721430" y="2721431"/>
                </a:lnTo>
                <a:lnTo>
                  <a:pt x="0" y="27214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9591161" y="3163246"/>
            <a:ext cx="2566963" cy="2566963"/>
          </a:xfrm>
          <a:custGeom>
            <a:avLst/>
            <a:gdLst/>
            <a:ahLst/>
            <a:cxnLst/>
            <a:rect l="l" t="t" r="r" b="b"/>
            <a:pathLst>
              <a:path w="2566963" h="2566963">
                <a:moveTo>
                  <a:pt x="0" y="0"/>
                </a:moveTo>
                <a:lnTo>
                  <a:pt x="2566964" y="0"/>
                </a:lnTo>
                <a:lnTo>
                  <a:pt x="2566964" y="2566963"/>
                </a:lnTo>
                <a:lnTo>
                  <a:pt x="0" y="2566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0" name="Group 20"/>
          <p:cNvGrpSpPr/>
          <p:nvPr/>
        </p:nvGrpSpPr>
        <p:grpSpPr>
          <a:xfrm>
            <a:off x="3868843" y="2578895"/>
            <a:ext cx="4411836" cy="1323168"/>
            <a:chOff x="0" y="0"/>
            <a:chExt cx="5882448" cy="1764224"/>
          </a:xfrm>
        </p:grpSpPr>
        <p:sp>
          <p:nvSpPr>
            <p:cNvPr id="21" name="TextBox 21"/>
            <p:cNvSpPr txBox="1"/>
            <p:nvPr/>
          </p:nvSpPr>
          <p:spPr>
            <a:xfrm>
              <a:off x="0" y="-66675"/>
              <a:ext cx="5882448"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Rules</a:t>
              </a:r>
            </a:p>
          </p:txBody>
        </p:sp>
        <p:sp>
          <p:nvSpPr>
            <p:cNvPr id="22" name="TextBox 22"/>
            <p:cNvSpPr txBox="1"/>
            <p:nvPr/>
          </p:nvSpPr>
          <p:spPr>
            <a:xfrm>
              <a:off x="0" y="823313"/>
              <a:ext cx="5882448"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Identify recent changes in Texas pharmacy rules</a:t>
              </a:r>
            </a:p>
          </p:txBody>
        </p:sp>
      </p:grpSp>
      <p:grpSp>
        <p:nvGrpSpPr>
          <p:cNvPr id="23" name="Group 23"/>
          <p:cNvGrpSpPr/>
          <p:nvPr/>
        </p:nvGrpSpPr>
        <p:grpSpPr>
          <a:xfrm>
            <a:off x="9935496" y="7997780"/>
            <a:ext cx="3180358" cy="970175"/>
            <a:chOff x="0" y="0"/>
            <a:chExt cx="7000054" cy="1627039"/>
          </a:xfrm>
        </p:grpSpPr>
        <p:sp>
          <p:nvSpPr>
            <p:cNvPr id="24" name="TextBox 24"/>
            <p:cNvSpPr txBox="1"/>
            <p:nvPr/>
          </p:nvSpPr>
          <p:spPr>
            <a:xfrm>
              <a:off x="0" y="686127"/>
              <a:ext cx="7000054" cy="940911"/>
            </a:xfrm>
            <a:prstGeom prst="rect">
              <a:avLst/>
            </a:prstGeom>
          </p:spPr>
          <p:txBody>
            <a:bodyPr lIns="0" tIns="0" rIns="0" bIns="0" rtlCol="0" anchor="t">
              <a:spAutoFit/>
            </a:bodyPr>
            <a:lstStyle/>
            <a:p>
              <a:pPr>
                <a:lnSpc>
                  <a:spcPts val="2939"/>
                </a:lnSpc>
              </a:pPr>
              <a:r>
                <a:rPr lang="en-US" sz="2099" dirty="0">
                  <a:solidFill>
                    <a:srgbClr val="000000"/>
                  </a:solidFill>
                  <a:latin typeface="HK Grotesk Light"/>
                </a:rPr>
                <a:t>Discuss the Prescription Monitoring Program at the Texas State Board of Pharmacy</a:t>
              </a:r>
            </a:p>
          </p:txBody>
        </p:sp>
        <p:sp>
          <p:nvSpPr>
            <p:cNvPr id="25" name="TextBox 25"/>
            <p:cNvSpPr txBox="1"/>
            <p:nvPr/>
          </p:nvSpPr>
          <p:spPr>
            <a:xfrm>
              <a:off x="0" y="-66675"/>
              <a:ext cx="7000054"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PMP</a:t>
              </a:r>
            </a:p>
          </p:txBody>
        </p:sp>
      </p:grpSp>
      <p:grpSp>
        <p:nvGrpSpPr>
          <p:cNvPr id="26" name="Group 26"/>
          <p:cNvGrpSpPr/>
          <p:nvPr/>
        </p:nvGrpSpPr>
        <p:grpSpPr>
          <a:xfrm rot="1589176">
            <a:off x="8534029" y="3209723"/>
            <a:ext cx="1042575" cy="310644"/>
            <a:chOff x="0" y="0"/>
            <a:chExt cx="4381691" cy="1305560"/>
          </a:xfrm>
        </p:grpSpPr>
        <p:sp>
          <p:nvSpPr>
            <p:cNvPr id="27" name="Freeform 27"/>
            <p:cNvSpPr/>
            <p:nvPr/>
          </p:nvSpPr>
          <p:spPr>
            <a:xfrm>
              <a:off x="0" y="-27940"/>
              <a:ext cx="4400741" cy="1360170"/>
            </a:xfrm>
            <a:custGeom>
              <a:avLst/>
              <a:gdLst/>
              <a:ahLst/>
              <a:cxnLst/>
              <a:rect l="l" t="t" r="r" b="b"/>
              <a:pathLst>
                <a:path w="4400741" h="1360170">
                  <a:moveTo>
                    <a:pt x="4325812" y="579120"/>
                  </a:moveTo>
                  <a:lnTo>
                    <a:pt x="3626041" y="55880"/>
                  </a:lnTo>
                  <a:cubicBezTo>
                    <a:pt x="3552382" y="0"/>
                    <a:pt x="3491421" y="30480"/>
                    <a:pt x="3491421" y="123190"/>
                  </a:cubicBezTo>
                  <a:lnTo>
                    <a:pt x="3491421"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3490378" y="805180"/>
                  </a:lnTo>
                  <a:lnTo>
                    <a:pt x="3490378" y="1236980"/>
                  </a:lnTo>
                  <a:cubicBezTo>
                    <a:pt x="3490378" y="1329690"/>
                    <a:pt x="3551111" y="1360170"/>
                    <a:pt x="3624771" y="1304290"/>
                  </a:cubicBezTo>
                  <a:lnTo>
                    <a:pt x="4325811" y="779780"/>
                  </a:lnTo>
                  <a:cubicBezTo>
                    <a:pt x="4400741" y="726440"/>
                    <a:pt x="4400741" y="635000"/>
                    <a:pt x="4325811" y="579120"/>
                  </a:cubicBezTo>
                  <a:close/>
                </a:path>
              </a:pathLst>
            </a:custGeom>
            <a:solidFill>
              <a:srgbClr val="000342"/>
            </a:solidFill>
          </p:spPr>
          <p:txBody>
            <a:bodyPr/>
            <a:lstStyle/>
            <a:p>
              <a:endParaRPr lang="en-US"/>
            </a:p>
          </p:txBody>
        </p:sp>
      </p:grpSp>
      <p:grpSp>
        <p:nvGrpSpPr>
          <p:cNvPr id="28" name="Group 28"/>
          <p:cNvGrpSpPr/>
          <p:nvPr/>
        </p:nvGrpSpPr>
        <p:grpSpPr>
          <a:xfrm rot="14500360">
            <a:off x="3127279" y="4558093"/>
            <a:ext cx="323638" cy="1115206"/>
            <a:chOff x="28976468" y="14901841"/>
            <a:chExt cx="1360172" cy="4686937"/>
          </a:xfrm>
        </p:grpSpPr>
        <p:sp>
          <p:nvSpPr>
            <p:cNvPr id="29" name="Freeform 29"/>
            <p:cNvSpPr/>
            <p:nvPr/>
          </p:nvSpPr>
          <p:spPr>
            <a:xfrm rot="4045654">
              <a:off x="27313085" y="16565224"/>
              <a:ext cx="4686937" cy="1360172"/>
            </a:xfrm>
            <a:custGeom>
              <a:avLst/>
              <a:gdLst/>
              <a:ahLst/>
              <a:cxnLst/>
              <a:rect l="l" t="t" r="r" b="b"/>
              <a:pathLst>
                <a:path w="4686938" h="1360170">
                  <a:moveTo>
                    <a:pt x="4612008" y="579120"/>
                  </a:moveTo>
                  <a:lnTo>
                    <a:pt x="3912238" y="55880"/>
                  </a:lnTo>
                  <a:cubicBezTo>
                    <a:pt x="3838578" y="0"/>
                    <a:pt x="3777617" y="30480"/>
                    <a:pt x="3777617" y="123190"/>
                  </a:cubicBezTo>
                  <a:lnTo>
                    <a:pt x="3777617"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3776542" y="805180"/>
                  </a:lnTo>
                  <a:lnTo>
                    <a:pt x="3776542" y="1236980"/>
                  </a:lnTo>
                  <a:cubicBezTo>
                    <a:pt x="3776542" y="1329690"/>
                    <a:pt x="3837307" y="1360170"/>
                    <a:pt x="3910967" y="1304290"/>
                  </a:cubicBezTo>
                  <a:lnTo>
                    <a:pt x="4612007" y="779780"/>
                  </a:lnTo>
                  <a:cubicBezTo>
                    <a:pt x="4686938" y="726440"/>
                    <a:pt x="4686938" y="635000"/>
                    <a:pt x="4612007" y="579120"/>
                  </a:cubicBezTo>
                  <a:close/>
                </a:path>
              </a:pathLst>
            </a:custGeom>
            <a:solidFill>
              <a:srgbClr val="000342"/>
            </a:solidFill>
          </p:spPr>
          <p:txBody>
            <a:bodyPr/>
            <a:lstStyle/>
            <a:p>
              <a:endParaRPr lang="en-US"/>
            </a:p>
          </p:txBody>
        </p:sp>
      </p:grpSp>
      <p:grpSp>
        <p:nvGrpSpPr>
          <p:cNvPr id="30" name="Group 30"/>
          <p:cNvGrpSpPr/>
          <p:nvPr/>
        </p:nvGrpSpPr>
        <p:grpSpPr>
          <a:xfrm>
            <a:off x="12099237" y="3952471"/>
            <a:ext cx="4438789" cy="1625183"/>
            <a:chOff x="0" y="0"/>
            <a:chExt cx="5918386" cy="2166910"/>
          </a:xfrm>
        </p:grpSpPr>
        <p:sp>
          <p:nvSpPr>
            <p:cNvPr id="31" name="TextBox 31"/>
            <p:cNvSpPr txBox="1"/>
            <p:nvPr/>
          </p:nvSpPr>
          <p:spPr>
            <a:xfrm>
              <a:off x="0" y="743796"/>
              <a:ext cx="5918386" cy="1423114"/>
            </a:xfrm>
            <a:prstGeom prst="rect">
              <a:avLst/>
            </a:prstGeom>
          </p:spPr>
          <p:txBody>
            <a:bodyPr lIns="0" tIns="0" rIns="0" bIns="0" rtlCol="0" anchor="t">
              <a:spAutoFit/>
            </a:bodyPr>
            <a:lstStyle/>
            <a:p>
              <a:pPr>
                <a:lnSpc>
                  <a:spcPts val="2939"/>
                </a:lnSpc>
              </a:pPr>
              <a:r>
                <a:rPr lang="en-US" sz="2099" dirty="0">
                  <a:solidFill>
                    <a:srgbClr val="000000"/>
                  </a:solidFill>
                  <a:latin typeface="HK Grotesk Light"/>
                </a:rPr>
                <a:t>Review highlights regarding pharmacy-related news, including CE and legislation</a:t>
              </a:r>
            </a:p>
          </p:txBody>
        </p:sp>
        <p:sp>
          <p:nvSpPr>
            <p:cNvPr id="32" name="TextBox 32"/>
            <p:cNvSpPr txBox="1"/>
            <p:nvPr/>
          </p:nvSpPr>
          <p:spPr>
            <a:xfrm>
              <a:off x="0" y="-66675"/>
              <a:ext cx="5918386" cy="708395"/>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Important Updates</a:t>
              </a:r>
            </a:p>
          </p:txBody>
        </p:sp>
      </p:grpSp>
      <p:sp>
        <p:nvSpPr>
          <p:cNvPr id="33" name="TextBox 3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DC3C4D"/>
                </a:solidFill>
                <a:latin typeface="HK Grotesk Bold"/>
              </a:rPr>
              <a:t>TEXAS STATE BOARD OF PHARMACY</a:t>
            </a:r>
          </a:p>
        </p:txBody>
      </p:sp>
      <p:grpSp>
        <p:nvGrpSpPr>
          <p:cNvPr id="34" name="Group 28">
            <a:extLst>
              <a:ext uri="{FF2B5EF4-FFF2-40B4-BE49-F238E27FC236}">
                <a16:creationId xmlns:a16="http://schemas.microsoft.com/office/drawing/2014/main" id="{C5DDA2DB-66AB-DE61-4873-25BAEE0658CD}"/>
              </a:ext>
            </a:extLst>
          </p:cNvPr>
          <p:cNvGrpSpPr/>
          <p:nvPr/>
        </p:nvGrpSpPr>
        <p:grpSpPr>
          <a:xfrm rot="8100000">
            <a:off x="13331850" y="7063091"/>
            <a:ext cx="1110673" cy="310644"/>
            <a:chOff x="0" y="0"/>
            <a:chExt cx="4667888" cy="1305560"/>
          </a:xfrm>
        </p:grpSpPr>
        <p:sp>
          <p:nvSpPr>
            <p:cNvPr id="35" name="Freeform 29">
              <a:extLst>
                <a:ext uri="{FF2B5EF4-FFF2-40B4-BE49-F238E27FC236}">
                  <a16:creationId xmlns:a16="http://schemas.microsoft.com/office/drawing/2014/main" id="{CE4AF3B4-1FAE-B547-0676-4284525CB389}"/>
                </a:ext>
              </a:extLst>
            </p:cNvPr>
            <p:cNvSpPr/>
            <p:nvPr/>
          </p:nvSpPr>
          <p:spPr>
            <a:xfrm>
              <a:off x="0" y="-27940"/>
              <a:ext cx="4686938" cy="1360170"/>
            </a:xfrm>
            <a:custGeom>
              <a:avLst/>
              <a:gdLst/>
              <a:ahLst/>
              <a:cxnLst/>
              <a:rect l="l" t="t" r="r" b="b"/>
              <a:pathLst>
                <a:path w="4686938" h="1360170">
                  <a:moveTo>
                    <a:pt x="4612008" y="579120"/>
                  </a:moveTo>
                  <a:lnTo>
                    <a:pt x="3912238" y="55880"/>
                  </a:lnTo>
                  <a:cubicBezTo>
                    <a:pt x="3838578" y="0"/>
                    <a:pt x="3777617" y="30480"/>
                    <a:pt x="3777617" y="123190"/>
                  </a:cubicBezTo>
                  <a:lnTo>
                    <a:pt x="3777617"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3776542" y="805180"/>
                  </a:lnTo>
                  <a:lnTo>
                    <a:pt x="3776542" y="1236980"/>
                  </a:lnTo>
                  <a:cubicBezTo>
                    <a:pt x="3776542" y="1329690"/>
                    <a:pt x="3837307" y="1360170"/>
                    <a:pt x="3910967" y="1304290"/>
                  </a:cubicBezTo>
                  <a:lnTo>
                    <a:pt x="4612007" y="779780"/>
                  </a:lnTo>
                  <a:cubicBezTo>
                    <a:pt x="4686938" y="726440"/>
                    <a:pt x="4686938" y="635000"/>
                    <a:pt x="4612007" y="579120"/>
                  </a:cubicBezTo>
                  <a:close/>
                </a:path>
              </a:pathLst>
            </a:custGeom>
            <a:solidFill>
              <a:srgbClr val="000342"/>
            </a:solidFill>
          </p:spPr>
          <p:txBody>
            <a:bodyPr/>
            <a:lstStyle/>
            <a:p>
              <a:endParaRPr lang="en-US"/>
            </a:p>
          </p:txBody>
        </p:sp>
      </p:grpSp>
      <p:grpSp>
        <p:nvGrpSpPr>
          <p:cNvPr id="36" name="Group 30">
            <a:extLst>
              <a:ext uri="{FF2B5EF4-FFF2-40B4-BE49-F238E27FC236}">
                <a16:creationId xmlns:a16="http://schemas.microsoft.com/office/drawing/2014/main" id="{20DBA3B6-66B4-41A9-37C3-2C79B669E1A5}"/>
              </a:ext>
            </a:extLst>
          </p:cNvPr>
          <p:cNvGrpSpPr/>
          <p:nvPr/>
        </p:nvGrpSpPr>
        <p:grpSpPr>
          <a:xfrm>
            <a:off x="1746018" y="6293012"/>
            <a:ext cx="4438789" cy="1339400"/>
            <a:chOff x="0" y="-66675"/>
            <a:chExt cx="5918386" cy="1785867"/>
          </a:xfrm>
        </p:grpSpPr>
        <p:sp>
          <p:nvSpPr>
            <p:cNvPr id="37" name="TextBox 31">
              <a:extLst>
                <a:ext uri="{FF2B5EF4-FFF2-40B4-BE49-F238E27FC236}">
                  <a16:creationId xmlns:a16="http://schemas.microsoft.com/office/drawing/2014/main" id="{0305505F-E8A8-7677-13F4-125E78330653}"/>
                </a:ext>
              </a:extLst>
            </p:cNvPr>
            <p:cNvSpPr txBox="1"/>
            <p:nvPr/>
          </p:nvSpPr>
          <p:spPr>
            <a:xfrm>
              <a:off x="0" y="743796"/>
              <a:ext cx="5918386" cy="975396"/>
            </a:xfrm>
            <a:prstGeom prst="rect">
              <a:avLst/>
            </a:prstGeom>
          </p:spPr>
          <p:txBody>
            <a:bodyPr lIns="0" tIns="0" rIns="0" bIns="0" rtlCol="0" anchor="t">
              <a:spAutoFit/>
            </a:bodyPr>
            <a:lstStyle/>
            <a:p>
              <a:pPr>
                <a:lnSpc>
                  <a:spcPts val="2939"/>
                </a:lnSpc>
              </a:pPr>
              <a:r>
                <a:rPr lang="en-US" sz="2099" dirty="0">
                  <a:solidFill>
                    <a:srgbClr val="000000"/>
                  </a:solidFill>
                  <a:latin typeface="HK Grotesk Light"/>
                </a:rPr>
                <a:t>Fingerprinting process for the renewal of pharmacist’s  license</a:t>
              </a:r>
            </a:p>
          </p:txBody>
        </p:sp>
        <p:sp>
          <p:nvSpPr>
            <p:cNvPr id="38" name="TextBox 32">
              <a:extLst>
                <a:ext uri="{FF2B5EF4-FFF2-40B4-BE49-F238E27FC236}">
                  <a16:creationId xmlns:a16="http://schemas.microsoft.com/office/drawing/2014/main" id="{63E4ADB8-AFBA-D81A-0638-7CB5F9E32693}"/>
                </a:ext>
              </a:extLst>
            </p:cNvPr>
            <p:cNvSpPr txBox="1"/>
            <p:nvPr/>
          </p:nvSpPr>
          <p:spPr>
            <a:xfrm>
              <a:off x="0" y="-66675"/>
              <a:ext cx="5918386" cy="741057"/>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Reminders</a:t>
              </a:r>
            </a:p>
          </p:txBody>
        </p:sp>
      </p:grpSp>
      <p:grpSp>
        <p:nvGrpSpPr>
          <p:cNvPr id="39" name="Group 28">
            <a:extLst>
              <a:ext uri="{FF2B5EF4-FFF2-40B4-BE49-F238E27FC236}">
                <a16:creationId xmlns:a16="http://schemas.microsoft.com/office/drawing/2014/main" id="{46FD579A-2A56-0F94-C037-F379E512EFBB}"/>
              </a:ext>
            </a:extLst>
          </p:cNvPr>
          <p:cNvGrpSpPr/>
          <p:nvPr/>
        </p:nvGrpSpPr>
        <p:grpSpPr>
          <a:xfrm rot="8100000">
            <a:off x="6336718" y="8466126"/>
            <a:ext cx="323638" cy="1115206"/>
            <a:chOff x="28976468" y="14901841"/>
            <a:chExt cx="1360172" cy="4686937"/>
          </a:xfrm>
        </p:grpSpPr>
        <p:sp>
          <p:nvSpPr>
            <p:cNvPr id="40" name="Freeform 29">
              <a:extLst>
                <a:ext uri="{FF2B5EF4-FFF2-40B4-BE49-F238E27FC236}">
                  <a16:creationId xmlns:a16="http://schemas.microsoft.com/office/drawing/2014/main" id="{8A054878-6599-D8B6-A3CD-0C6EF1B85CF5}"/>
                </a:ext>
              </a:extLst>
            </p:cNvPr>
            <p:cNvSpPr/>
            <p:nvPr/>
          </p:nvSpPr>
          <p:spPr>
            <a:xfrm rot="4045654">
              <a:off x="27313085" y="16565224"/>
              <a:ext cx="4686937" cy="1360172"/>
            </a:xfrm>
            <a:custGeom>
              <a:avLst/>
              <a:gdLst/>
              <a:ahLst/>
              <a:cxnLst/>
              <a:rect l="l" t="t" r="r" b="b"/>
              <a:pathLst>
                <a:path w="4686938" h="1360170">
                  <a:moveTo>
                    <a:pt x="4612008" y="579120"/>
                  </a:moveTo>
                  <a:lnTo>
                    <a:pt x="3912238" y="55880"/>
                  </a:lnTo>
                  <a:cubicBezTo>
                    <a:pt x="3838578" y="0"/>
                    <a:pt x="3777617" y="30480"/>
                    <a:pt x="3777617" y="123190"/>
                  </a:cubicBezTo>
                  <a:lnTo>
                    <a:pt x="3777617"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3776542" y="805180"/>
                  </a:lnTo>
                  <a:lnTo>
                    <a:pt x="3776542" y="1236980"/>
                  </a:lnTo>
                  <a:cubicBezTo>
                    <a:pt x="3776542" y="1329690"/>
                    <a:pt x="3837307" y="1360170"/>
                    <a:pt x="3910967" y="1304290"/>
                  </a:cubicBezTo>
                  <a:lnTo>
                    <a:pt x="4612007" y="779780"/>
                  </a:lnTo>
                  <a:cubicBezTo>
                    <a:pt x="4686938" y="726440"/>
                    <a:pt x="4686938" y="635000"/>
                    <a:pt x="4612007" y="579120"/>
                  </a:cubicBezTo>
                  <a:close/>
                </a:path>
              </a:pathLst>
            </a:custGeom>
            <a:solidFill>
              <a:srgbClr val="000342"/>
            </a:solid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22" b="-7222"/>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4164107" y="273145"/>
            <a:ext cx="13574863" cy="7793574"/>
            <a:chOff x="0" y="0"/>
            <a:chExt cx="2500900" cy="1435812"/>
          </a:xfrm>
        </p:grpSpPr>
        <p:sp>
          <p:nvSpPr>
            <p:cNvPr id="6" name="Freeform 6"/>
            <p:cNvSpPr/>
            <p:nvPr/>
          </p:nvSpPr>
          <p:spPr>
            <a:xfrm>
              <a:off x="0" y="0"/>
              <a:ext cx="2500900" cy="1435812"/>
            </a:xfrm>
            <a:custGeom>
              <a:avLst/>
              <a:gdLst/>
              <a:ahLst/>
              <a:cxnLst/>
              <a:rect l="l" t="t" r="r" b="b"/>
              <a:pathLst>
                <a:path w="2500900" h="1435812">
                  <a:moveTo>
                    <a:pt x="0" y="0"/>
                  </a:moveTo>
                  <a:lnTo>
                    <a:pt x="2500900" y="0"/>
                  </a:lnTo>
                  <a:lnTo>
                    <a:pt x="2500900" y="1435812"/>
                  </a:lnTo>
                  <a:lnTo>
                    <a:pt x="0" y="1435812"/>
                  </a:lnTo>
                  <a:close/>
                </a:path>
              </a:pathLst>
            </a:custGeom>
            <a:solidFill>
              <a:srgbClr val="000342"/>
            </a:solidFill>
          </p:spPr>
          <p:txBody>
            <a:bodyPr/>
            <a:lstStyle/>
            <a:p>
              <a:endParaRPr lang="en-US" dirty="0"/>
            </a:p>
          </p:txBody>
        </p:sp>
      </p:grpSp>
      <p:sp>
        <p:nvSpPr>
          <p:cNvPr id="7" name="TextBox 7"/>
          <p:cNvSpPr txBox="1"/>
          <p:nvPr/>
        </p:nvSpPr>
        <p:spPr>
          <a:xfrm>
            <a:off x="4604451" y="1332411"/>
            <a:ext cx="14179937" cy="3323987"/>
          </a:xfrm>
          <a:prstGeom prst="rect">
            <a:avLst/>
          </a:prstGeom>
        </p:spPr>
        <p:txBody>
          <a:bodyPr wrap="square" lIns="0" tIns="0" rIns="0" bIns="0" rtlCol="0" anchor="t">
            <a:spAutoFit/>
          </a:bodyPr>
          <a:lstStyle/>
          <a:p>
            <a:pPr algn="ctr"/>
            <a:r>
              <a:rPr lang="en-US" sz="7200" dirty="0">
                <a:solidFill>
                  <a:srgbClr val="FFFF00"/>
                </a:solidFill>
                <a:latin typeface="Vesper Libre Bold" panose="020B0604020202020204" charset="0"/>
                <a:cs typeface="Vesper Libre Bold" panose="020B0604020202020204" charset="0"/>
              </a:rPr>
              <a:t>Rules Regarding Preceptors, </a:t>
            </a:r>
          </a:p>
          <a:p>
            <a:pPr algn="ctr"/>
            <a:r>
              <a:rPr lang="en-US" sz="7200" dirty="0">
                <a:solidFill>
                  <a:srgbClr val="FFFF00"/>
                </a:solidFill>
                <a:latin typeface="Vesper Libre Bold" panose="020B0604020202020204" charset="0"/>
                <a:cs typeface="Vesper Libre Bold" panose="020B0604020202020204" charset="0"/>
              </a:rPr>
              <a:t>Pharmacist Interns &amp; Extended Interns</a:t>
            </a:r>
          </a:p>
        </p:txBody>
      </p:sp>
      <p:grpSp>
        <p:nvGrpSpPr>
          <p:cNvPr id="8" name="Group 8"/>
          <p:cNvGrpSpPr/>
          <p:nvPr/>
        </p:nvGrpSpPr>
        <p:grpSpPr>
          <a:xfrm rot="5400000">
            <a:off x="7440988" y="9299125"/>
            <a:ext cx="3395545" cy="148253"/>
            <a:chOff x="0" y="0"/>
            <a:chExt cx="13089503" cy="571500"/>
          </a:xfrm>
        </p:grpSpPr>
        <p:sp>
          <p:nvSpPr>
            <p:cNvPr id="9" name="Freeform 9"/>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10" name="Group 10"/>
          <p:cNvGrpSpPr/>
          <p:nvPr/>
        </p:nvGrpSpPr>
        <p:grpSpPr>
          <a:xfrm rot="5400000">
            <a:off x="3785101" y="954574"/>
            <a:ext cx="2748604" cy="148253"/>
            <a:chOff x="0" y="0"/>
            <a:chExt cx="10595607" cy="571500"/>
          </a:xfrm>
        </p:grpSpPr>
        <p:sp>
          <p:nvSpPr>
            <p:cNvPr id="11" name="Freeform 11"/>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892971" y="2330246"/>
            <a:ext cx="7170732" cy="4993202"/>
            <a:chOff x="0" y="-66675"/>
            <a:chExt cx="8717084" cy="4057887"/>
          </a:xfrm>
        </p:grpSpPr>
        <p:sp>
          <p:nvSpPr>
            <p:cNvPr id="17" name="TextBox 17"/>
            <p:cNvSpPr txBox="1"/>
            <p:nvPr/>
          </p:nvSpPr>
          <p:spPr>
            <a:xfrm>
              <a:off x="0" y="-66675"/>
              <a:ext cx="8717084"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§283.4</a:t>
              </a:r>
            </a:p>
          </p:txBody>
        </p:sp>
        <p:sp>
          <p:nvSpPr>
            <p:cNvPr id="18" name="TextBox 18"/>
            <p:cNvSpPr txBox="1"/>
            <p:nvPr/>
          </p:nvSpPr>
          <p:spPr>
            <a:xfrm>
              <a:off x="0" y="814108"/>
              <a:ext cx="8717084" cy="3177104"/>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ea typeface="HK Grotesk Light"/>
                </a:rPr>
                <a:t>A pharmacist </a:t>
              </a:r>
              <a:r>
                <a:rPr lang="en-US" sz="2452" b="1" spc="61" dirty="0">
                  <a:solidFill>
                    <a:srgbClr val="FF0000"/>
                  </a:solidFill>
                  <a:latin typeface="HK Grotesk Light"/>
                  <a:ea typeface="HK Grotesk Light"/>
                </a:rPr>
                <a:t>intern registration </a:t>
              </a:r>
              <a:r>
                <a:rPr lang="en-US" sz="2452" spc="61" dirty="0">
                  <a:solidFill>
                    <a:srgbClr val="000000"/>
                  </a:solidFill>
                  <a:latin typeface="HK Grotesk Light"/>
                  <a:ea typeface="HK Grotesk Light"/>
                </a:rPr>
                <a:t>expires due to failing the NAPLEX or Texas Pharmacy Jurisprudence Examination </a:t>
              </a:r>
              <a:r>
                <a:rPr lang="en-US" sz="2452" spc="61" dirty="0">
                  <a:latin typeface="HK Grotesk Light Bold"/>
                </a:rPr>
                <a:t>only if the intern fails either exam </a:t>
              </a:r>
              <a:r>
                <a:rPr lang="en-US" sz="2452" b="1" spc="61" dirty="0">
                  <a:solidFill>
                    <a:srgbClr val="DC3C4D"/>
                  </a:solidFill>
                  <a:latin typeface="HK Grotesk Light Bold"/>
                </a:rPr>
                <a:t>more than once</a:t>
              </a:r>
              <a:r>
                <a:rPr lang="en-US" sz="2452" b="1" spc="61" dirty="0">
                  <a:solidFill>
                    <a:srgbClr val="DC3C4D"/>
                  </a:solidFill>
                  <a:latin typeface="HK Grotesk Light"/>
                </a:rPr>
                <a:t>. </a:t>
              </a:r>
              <a:r>
                <a:rPr lang="en-US" sz="2452" b="1" spc="61" dirty="0">
                  <a:solidFill>
                    <a:srgbClr val="000000"/>
                  </a:solidFill>
                  <a:latin typeface="HK Grotesk Light"/>
                </a:rPr>
                <a:t> </a:t>
              </a:r>
            </a:p>
            <a:p>
              <a:pPr>
                <a:lnSpc>
                  <a:spcPts val="3434"/>
                </a:lnSpc>
              </a:pPr>
              <a:r>
                <a:rPr lang="en-US" sz="2452" b="1" spc="61" dirty="0">
                  <a:solidFill>
                    <a:srgbClr val="000000"/>
                  </a:solidFill>
                  <a:latin typeface="HK Grotesk Light"/>
                </a:rPr>
                <a:t>The amendments also </a:t>
              </a:r>
              <a:r>
                <a:rPr lang="en-US" sz="2452" b="1" spc="61" dirty="0">
                  <a:solidFill>
                    <a:srgbClr val="DC3C4D"/>
                  </a:solidFill>
                  <a:latin typeface="HK Grotesk Light"/>
                </a:rPr>
                <a:t>extends</a:t>
              </a:r>
              <a:r>
                <a:rPr lang="en-US" sz="2452" b="1" spc="61" dirty="0">
                  <a:solidFill>
                    <a:srgbClr val="000000"/>
                  </a:solidFill>
                  <a:latin typeface="HK Grotesk Light"/>
                </a:rPr>
                <a:t> </a:t>
              </a:r>
              <a:r>
                <a:rPr lang="en-US" sz="2452" spc="61" dirty="0">
                  <a:solidFill>
                    <a:srgbClr val="000000"/>
                  </a:solidFill>
                  <a:latin typeface="HK Grotesk Light"/>
                </a:rPr>
                <a:t>the period that </a:t>
              </a:r>
              <a:r>
                <a:rPr lang="en-US" sz="2452" spc="61" dirty="0">
                  <a:solidFill>
                    <a:srgbClr val="FF0000"/>
                  </a:solidFill>
                  <a:latin typeface="HK Grotesk Light"/>
                </a:rPr>
                <a:t>internship hours may be used </a:t>
              </a:r>
              <a:r>
                <a:rPr lang="en-US" sz="2452" spc="61" dirty="0">
                  <a:solidFill>
                    <a:srgbClr val="000000"/>
                  </a:solidFill>
                  <a:latin typeface="HK Grotesk Light"/>
                </a:rPr>
                <a:t>for licensure from two years </a:t>
              </a:r>
              <a:r>
                <a:rPr lang="en-US" sz="2452" spc="61" dirty="0">
                  <a:latin typeface="HK Grotesk Light"/>
                </a:rPr>
                <a:t>to</a:t>
              </a:r>
              <a:r>
                <a:rPr lang="en-US" sz="2452" spc="61" dirty="0">
                  <a:solidFill>
                    <a:srgbClr val="DC3C4D"/>
                  </a:solidFill>
                  <a:latin typeface="HK Grotesk Light"/>
                </a:rPr>
                <a:t> </a:t>
              </a:r>
              <a:r>
                <a:rPr lang="en-US" sz="2452" b="1" spc="61" dirty="0">
                  <a:solidFill>
                    <a:srgbClr val="DC3C4D"/>
                  </a:solidFill>
                  <a:latin typeface="HK Grotesk Light"/>
                </a:rPr>
                <a:t>three years </a:t>
              </a:r>
              <a:r>
                <a:rPr lang="en-US" sz="2452" spc="61" dirty="0">
                  <a:latin typeface="HK Grotesk Light"/>
                </a:rPr>
                <a:t>from</a:t>
              </a:r>
            </a:p>
            <a:p>
              <a:pPr>
                <a:lnSpc>
                  <a:spcPts val="3434"/>
                </a:lnSpc>
              </a:pPr>
              <a:r>
                <a:rPr lang="en-US" sz="2452" spc="61" dirty="0">
                  <a:latin typeface="HK Grotesk Light"/>
                </a:rPr>
                <a:t>the date the internship is completed</a:t>
              </a:r>
              <a:r>
                <a:rPr lang="en-US" sz="2452" spc="61" dirty="0">
                  <a:solidFill>
                    <a:srgbClr val="000000"/>
                  </a:solidFill>
                  <a:latin typeface="HK Grotesk Light"/>
                </a:rPr>
                <a:t>.</a:t>
              </a:r>
            </a:p>
            <a:p>
              <a:pPr>
                <a:lnSpc>
                  <a:spcPts val="3434"/>
                </a:lnSpc>
              </a:pPr>
              <a:r>
                <a:rPr lang="en-US" sz="2452" spc="61" dirty="0">
                  <a:solidFill>
                    <a:srgbClr val="000000"/>
                  </a:solidFill>
                  <a:latin typeface="HK Grotesk Light"/>
                  <a:ea typeface="HK Grotesk Light"/>
                </a:rPr>
                <a:t> </a:t>
              </a:r>
              <a:endParaRPr lang="en-US" sz="2452" spc="61" dirty="0">
                <a:solidFill>
                  <a:srgbClr val="000000"/>
                </a:solidFill>
                <a:latin typeface="HK Grotesk Light"/>
              </a:endParaRP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r>
              <a:rPr lang="en-US" sz="5201" spc="46" dirty="0">
                <a:solidFill>
                  <a:srgbClr val="000342"/>
                </a:solidFill>
                <a:latin typeface="Vesper Libre Bold"/>
              </a:rPr>
              <a:t>Internship Hours</a:t>
            </a:r>
          </a:p>
        </p:txBody>
      </p:sp>
      <p:sp>
        <p:nvSpPr>
          <p:cNvPr id="22" name="Freeform 22"/>
          <p:cNvSpPr/>
          <p:nvPr/>
        </p:nvSpPr>
        <p:spPr>
          <a:xfrm>
            <a:off x="9218126" y="3046794"/>
            <a:ext cx="7784651" cy="6144756"/>
          </a:xfrm>
          <a:custGeom>
            <a:avLst/>
            <a:gdLst/>
            <a:ahLst/>
            <a:cxnLst/>
            <a:rect l="l" t="t" r="r" b="b"/>
            <a:pathLst>
              <a:path w="7784651" h="6144756">
                <a:moveTo>
                  <a:pt x="0" y="0"/>
                </a:moveTo>
                <a:lnTo>
                  <a:pt x="7784652" y="0"/>
                </a:lnTo>
                <a:lnTo>
                  <a:pt x="7784652" y="6144756"/>
                </a:lnTo>
                <a:lnTo>
                  <a:pt x="0" y="6144756"/>
                </a:lnTo>
                <a:lnTo>
                  <a:pt x="0" y="0"/>
                </a:lnTo>
                <a:close/>
              </a:path>
            </a:pathLst>
          </a:custGeom>
          <a:blipFill>
            <a:blip r:embed="rId3"/>
            <a:stretch>
              <a:fillRect l="-18475"/>
            </a:stretch>
          </a:blipFill>
        </p:spPr>
        <p:txBody>
          <a:bodyPr/>
          <a:lstStyle/>
          <a:p>
            <a:endParaRPr lang="en-US"/>
          </a:p>
        </p:txBody>
      </p:sp>
      <p:sp>
        <p:nvSpPr>
          <p:cNvPr id="23" name="TextBox 23"/>
          <p:cNvSpPr txBox="1"/>
          <p:nvPr/>
        </p:nvSpPr>
        <p:spPr>
          <a:xfrm>
            <a:off x="1525889" y="7457839"/>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August 2023</a:t>
            </a:r>
          </a:p>
          <a:p>
            <a:pPr>
              <a:lnSpc>
                <a:spcPts val="4479"/>
              </a:lnSpc>
            </a:pPr>
            <a:r>
              <a:rPr lang="en-US" sz="3199" dirty="0">
                <a:solidFill>
                  <a:srgbClr val="000342"/>
                </a:solidFill>
                <a:latin typeface="HK Grotesk Medium"/>
              </a:rPr>
              <a:t>Effective: August 27, 2023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2445130" y="3196102"/>
            <a:ext cx="12255639" cy="3909798"/>
            <a:chOff x="0" y="254635"/>
            <a:chExt cx="8717084" cy="1758667"/>
          </a:xfrm>
        </p:grpSpPr>
        <p:sp>
          <p:nvSpPr>
            <p:cNvPr id="17" name="TextBox 17"/>
            <p:cNvSpPr txBox="1"/>
            <p:nvPr/>
          </p:nvSpPr>
          <p:spPr>
            <a:xfrm>
              <a:off x="38667" y="254635"/>
              <a:ext cx="8678417" cy="255568"/>
            </a:xfrm>
            <a:prstGeom prst="rect">
              <a:avLst/>
            </a:prstGeom>
          </p:spPr>
          <p:txBody>
            <a:bodyPr wrap="square" lIns="0" tIns="0" rIns="0" bIns="0" rtlCol="0" anchor="t">
              <a:spAutoFit/>
            </a:bodyPr>
            <a:lstStyle/>
            <a:p>
              <a:pPr>
                <a:lnSpc>
                  <a:spcPts val="4578"/>
                </a:lnSpc>
              </a:pPr>
              <a:r>
                <a:rPr lang="en-US" sz="3270" dirty="0">
                  <a:solidFill>
                    <a:srgbClr val="000000"/>
                  </a:solidFill>
                  <a:latin typeface="HK Grotesk Medium"/>
                  <a:ea typeface="HK Grotesk Medium"/>
                </a:rPr>
                <a:t>Board Rules §283.2 and 283.4</a:t>
              </a:r>
            </a:p>
          </p:txBody>
        </p:sp>
        <p:sp>
          <p:nvSpPr>
            <p:cNvPr id="18" name="TextBox 18"/>
            <p:cNvSpPr txBox="1"/>
            <p:nvPr/>
          </p:nvSpPr>
          <p:spPr>
            <a:xfrm>
              <a:off x="0" y="814108"/>
              <a:ext cx="8717084" cy="1199194"/>
            </a:xfrm>
            <a:prstGeom prst="rect">
              <a:avLst/>
            </a:prstGeom>
          </p:spPr>
          <p:txBody>
            <a:bodyPr lIns="0" tIns="0" rIns="0" bIns="0" rtlCol="0" anchor="t">
              <a:spAutoFit/>
            </a:bodyPr>
            <a:lstStyle/>
            <a:p>
              <a:pPr>
                <a:lnSpc>
                  <a:spcPts val="3434"/>
                </a:lnSpc>
              </a:pPr>
              <a:r>
                <a:rPr lang="en-US" sz="3200" spc="61" dirty="0">
                  <a:solidFill>
                    <a:srgbClr val="000000"/>
                  </a:solidFill>
                  <a:latin typeface="HK Grotesk Light"/>
                  <a:ea typeface="HK Grotesk Light"/>
                </a:rPr>
                <a:t>The amendment removed the requirement that a residency program </a:t>
              </a:r>
              <a:r>
                <a:rPr lang="en-US" sz="3200" spc="61" dirty="0">
                  <a:solidFill>
                    <a:srgbClr val="000000"/>
                  </a:solidFill>
                  <a:latin typeface="HK Grotesk Light"/>
                </a:rPr>
                <a:t>be accredited by the American Society of Health System Pharmacists (ASHP) for a resident to be eligible for designation as an </a:t>
              </a:r>
              <a:r>
                <a:rPr lang="en-US" sz="3200" b="1" spc="61" dirty="0">
                  <a:solidFill>
                    <a:srgbClr val="FF0000"/>
                  </a:solidFill>
                  <a:latin typeface="HK Grotesk Light"/>
                </a:rPr>
                <a:t>extended-intern</a:t>
              </a:r>
              <a:r>
                <a:rPr lang="en-US" sz="3200" b="1" spc="61" dirty="0">
                  <a:solidFill>
                    <a:srgbClr val="000000"/>
                  </a:solidFill>
                  <a:latin typeface="HK Grotesk Light"/>
                </a:rPr>
                <a:t>.</a:t>
              </a:r>
              <a:endParaRPr lang="en-US" sz="3200" spc="61" dirty="0">
                <a:solidFill>
                  <a:srgbClr val="000000"/>
                </a:solidFill>
                <a:latin typeface="HK Grotesk Light"/>
              </a:endParaRP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6728901" cy="1692771"/>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Extended Intern Designation &amp; Pharmacist Intern Registration</a:t>
            </a:r>
          </a:p>
        </p:txBody>
      </p:sp>
      <p:sp>
        <p:nvSpPr>
          <p:cNvPr id="22" name="TextBox 22"/>
          <p:cNvSpPr txBox="1"/>
          <p:nvPr/>
        </p:nvSpPr>
        <p:spPr>
          <a:xfrm>
            <a:off x="1812725" y="8365510"/>
            <a:ext cx="6483453" cy="1132874"/>
          </a:xfrm>
          <a:prstGeom prst="rect">
            <a:avLst/>
          </a:prstGeom>
        </p:spPr>
        <p:txBody>
          <a:bodyPr wrap="square" lIns="0" tIns="0" rIns="0" bIns="0" rtlCol="0" anchor="t">
            <a:spAutoFit/>
          </a:bodyPr>
          <a:lstStyle/>
          <a:p>
            <a:pPr>
              <a:lnSpc>
                <a:spcPts val="4479"/>
              </a:lnSpc>
            </a:pPr>
            <a:r>
              <a:rPr lang="en-US" sz="3199" dirty="0">
                <a:solidFill>
                  <a:srgbClr val="000342"/>
                </a:solidFill>
                <a:latin typeface="HK Grotesk Medium"/>
              </a:rPr>
              <a:t>Adopted: May 2023</a:t>
            </a:r>
          </a:p>
          <a:p>
            <a:pPr>
              <a:lnSpc>
                <a:spcPts val="4479"/>
              </a:lnSpc>
            </a:pPr>
            <a:r>
              <a:rPr lang="en-US" sz="3199" dirty="0">
                <a:solidFill>
                  <a:srgbClr val="000342"/>
                </a:solidFill>
                <a:latin typeface="HK Grotesk Medium"/>
              </a:rPr>
              <a:t>Effective: May 24, 2023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9326744" y="3830226"/>
            <a:ext cx="7173428" cy="2825924"/>
            <a:chOff x="-380291" y="-66675"/>
            <a:chExt cx="9564571" cy="3767898"/>
          </a:xfrm>
        </p:grpSpPr>
        <p:sp>
          <p:nvSpPr>
            <p:cNvPr id="17" name="TextBox 17"/>
            <p:cNvSpPr txBox="1"/>
            <p:nvPr/>
          </p:nvSpPr>
          <p:spPr>
            <a:xfrm>
              <a:off x="0" y="-66675"/>
              <a:ext cx="9184279"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§283.6</a:t>
              </a:r>
            </a:p>
          </p:txBody>
        </p:sp>
        <p:sp>
          <p:nvSpPr>
            <p:cNvPr id="18" name="TextBox 18"/>
            <p:cNvSpPr txBox="1"/>
            <p:nvPr/>
          </p:nvSpPr>
          <p:spPr>
            <a:xfrm>
              <a:off x="-380291" y="814108"/>
              <a:ext cx="9564571" cy="2887115"/>
            </a:xfrm>
            <a:prstGeom prst="rect">
              <a:avLst/>
            </a:prstGeom>
          </p:spPr>
          <p:txBody>
            <a:bodyPr wrap="square" lIns="0" tIns="0" rIns="0" bIns="0" rtlCol="0" anchor="t">
              <a:spAutoFit/>
            </a:bodyPr>
            <a:lstStyle/>
            <a:p>
              <a:pPr>
                <a:lnSpc>
                  <a:spcPts val="3434"/>
                </a:lnSpc>
              </a:pPr>
              <a:r>
                <a:rPr lang="en-US" sz="2452" spc="61" dirty="0">
                  <a:solidFill>
                    <a:srgbClr val="000000"/>
                  </a:solidFill>
                  <a:latin typeface="HK Grotesk Light"/>
                </a:rPr>
                <a:t>The amendment removes the condition that a pharmacist preceptor must have </a:t>
              </a:r>
              <a:r>
                <a:rPr lang="en-US" sz="2452" b="1" spc="61" dirty="0">
                  <a:solidFill>
                    <a:srgbClr val="FF0000"/>
                  </a:solidFill>
                  <a:latin typeface="HK Grotesk Light"/>
                </a:rPr>
                <a:t>six months </a:t>
              </a:r>
              <a:r>
                <a:rPr lang="en-US" sz="2452" spc="61" dirty="0">
                  <a:solidFill>
                    <a:srgbClr val="000000"/>
                  </a:solidFill>
                  <a:latin typeface="HK Grotesk Light"/>
                </a:rPr>
                <a:t>of </a:t>
              </a:r>
              <a:r>
                <a:rPr lang="en-US" sz="2452" b="1" spc="61" dirty="0">
                  <a:solidFill>
                    <a:srgbClr val="FF0000"/>
                  </a:solidFill>
                  <a:latin typeface="HK Grotesk Light"/>
                </a:rPr>
                <a:t>residency training </a:t>
              </a:r>
              <a:r>
                <a:rPr lang="en-US" sz="2452" spc="61" dirty="0">
                  <a:solidFill>
                    <a:srgbClr val="000000"/>
                  </a:solidFill>
                  <a:latin typeface="HK Grotesk Light"/>
                </a:rPr>
                <a:t>if the pharmacist-intern’s residency program is accredited by the American Society of Health System Pharmacists (ASHP).</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6111444" cy="846386"/>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Residency Pharmacist Preceptor Requirements</a:t>
            </a:r>
          </a:p>
        </p:txBody>
      </p:sp>
      <p:sp>
        <p:nvSpPr>
          <p:cNvPr id="22" name="Freeform 22"/>
          <p:cNvSpPr/>
          <p:nvPr/>
        </p:nvSpPr>
        <p:spPr>
          <a:xfrm>
            <a:off x="0" y="2898549"/>
            <a:ext cx="8321123" cy="6568216"/>
          </a:xfrm>
          <a:custGeom>
            <a:avLst/>
            <a:gdLst/>
            <a:ahLst/>
            <a:cxnLst/>
            <a:rect l="l" t="t" r="r" b="b"/>
            <a:pathLst>
              <a:path w="8321123" h="6568216">
                <a:moveTo>
                  <a:pt x="0" y="0"/>
                </a:moveTo>
                <a:lnTo>
                  <a:pt x="8321123" y="0"/>
                </a:lnTo>
                <a:lnTo>
                  <a:pt x="8321123" y="6568216"/>
                </a:lnTo>
                <a:lnTo>
                  <a:pt x="0" y="6568216"/>
                </a:lnTo>
                <a:lnTo>
                  <a:pt x="0" y="0"/>
                </a:lnTo>
                <a:close/>
              </a:path>
            </a:pathLst>
          </a:custGeom>
          <a:blipFill>
            <a:blip r:embed="rId3"/>
            <a:stretch>
              <a:fillRect l="-9237" r="-9237"/>
            </a:stretch>
          </a:blipFill>
        </p:spPr>
        <p:txBody>
          <a:bodyPr/>
          <a:lstStyle/>
          <a:p>
            <a:endParaRPr lang="en-US"/>
          </a:p>
        </p:txBody>
      </p:sp>
      <p:sp>
        <p:nvSpPr>
          <p:cNvPr id="23" name="TextBox 23"/>
          <p:cNvSpPr txBox="1"/>
          <p:nvPr/>
        </p:nvSpPr>
        <p:spPr>
          <a:xfrm>
            <a:off x="9611962" y="7457839"/>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August 2023</a:t>
            </a:r>
          </a:p>
          <a:p>
            <a:pPr>
              <a:lnSpc>
                <a:spcPts val="4479"/>
              </a:lnSpc>
            </a:pPr>
            <a:r>
              <a:rPr lang="en-US" sz="3199" dirty="0">
                <a:solidFill>
                  <a:srgbClr val="000342"/>
                </a:solidFill>
                <a:latin typeface="HK Grotesk Medium"/>
              </a:rPr>
              <a:t>Effective: August 27, 2023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4041" r="-14041"/>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2503953" y="1429689"/>
            <a:ext cx="15784047" cy="5071263"/>
            <a:chOff x="0" y="0"/>
            <a:chExt cx="2907899" cy="934280"/>
          </a:xfrm>
        </p:grpSpPr>
        <p:sp>
          <p:nvSpPr>
            <p:cNvPr id="6" name="Freeform 6"/>
            <p:cNvSpPr/>
            <p:nvPr/>
          </p:nvSpPr>
          <p:spPr>
            <a:xfrm>
              <a:off x="0" y="0"/>
              <a:ext cx="2907899" cy="934280"/>
            </a:xfrm>
            <a:custGeom>
              <a:avLst/>
              <a:gdLst/>
              <a:ahLst/>
              <a:cxnLst/>
              <a:rect l="l" t="t" r="r" b="b"/>
              <a:pathLst>
                <a:path w="2907899" h="934280">
                  <a:moveTo>
                    <a:pt x="0" y="0"/>
                  </a:moveTo>
                  <a:lnTo>
                    <a:pt x="2907899" y="0"/>
                  </a:lnTo>
                  <a:lnTo>
                    <a:pt x="2907899" y="934280"/>
                  </a:lnTo>
                  <a:lnTo>
                    <a:pt x="0" y="934280"/>
                  </a:lnTo>
                  <a:close/>
                </a:path>
              </a:pathLst>
            </a:custGeom>
            <a:solidFill>
              <a:srgbClr val="000342"/>
            </a:solidFill>
          </p:spPr>
          <p:txBody>
            <a:bodyPr/>
            <a:lstStyle/>
            <a:p>
              <a:endParaRPr lang="en-US"/>
            </a:p>
          </p:txBody>
        </p:sp>
      </p:grpSp>
      <p:grpSp>
        <p:nvGrpSpPr>
          <p:cNvPr id="7" name="Group 7"/>
          <p:cNvGrpSpPr/>
          <p:nvPr/>
        </p:nvGrpSpPr>
        <p:grpSpPr>
          <a:xfrm rot="5400000">
            <a:off x="7440988" y="9299125"/>
            <a:ext cx="3395545" cy="148253"/>
            <a:chOff x="0" y="0"/>
            <a:chExt cx="13089503" cy="571500"/>
          </a:xfrm>
        </p:grpSpPr>
        <p:sp>
          <p:nvSpPr>
            <p:cNvPr id="8" name="Freeform 8"/>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9" name="Group 9"/>
          <p:cNvGrpSpPr/>
          <p:nvPr/>
        </p:nvGrpSpPr>
        <p:grpSpPr>
          <a:xfrm rot="5400000">
            <a:off x="3785101" y="954574"/>
            <a:ext cx="2748604" cy="148253"/>
            <a:chOff x="0" y="0"/>
            <a:chExt cx="10595607" cy="571500"/>
          </a:xfrm>
        </p:grpSpPr>
        <p:sp>
          <p:nvSpPr>
            <p:cNvPr id="10" name="Freeform 10"/>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
        <p:nvSpPr>
          <p:cNvPr id="11" name="TextBox 11"/>
          <p:cNvSpPr txBox="1"/>
          <p:nvPr/>
        </p:nvSpPr>
        <p:spPr>
          <a:xfrm>
            <a:off x="3657600" y="2403003"/>
            <a:ext cx="14395269" cy="4062651"/>
          </a:xfrm>
          <a:prstGeom prst="rect">
            <a:avLst/>
          </a:prstGeom>
        </p:spPr>
        <p:txBody>
          <a:bodyPr wrap="square" lIns="0" tIns="0" rIns="0" bIns="0" rtlCol="0" anchor="t">
            <a:spAutoFit/>
          </a:bodyPr>
          <a:lstStyle/>
          <a:p>
            <a:pPr algn="ctr"/>
            <a:r>
              <a:rPr lang="en-US" sz="8800" dirty="0">
                <a:solidFill>
                  <a:srgbClr val="FFFF00"/>
                </a:solidFill>
                <a:latin typeface="Vesper Libre Bold" panose="020B0604020202020204" charset="0"/>
                <a:cs typeface="Vesper Libre Bold" panose="020B0604020202020204" charset="0"/>
              </a:rPr>
              <a:t>Rules Regarding Continuing Education Requirements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7962446" y="1672046"/>
            <a:ext cx="10325554" cy="4828906"/>
            <a:chOff x="0" y="0"/>
            <a:chExt cx="2907899" cy="934280"/>
          </a:xfrm>
        </p:grpSpPr>
        <p:sp>
          <p:nvSpPr>
            <p:cNvPr id="6" name="Freeform 6"/>
            <p:cNvSpPr/>
            <p:nvPr/>
          </p:nvSpPr>
          <p:spPr>
            <a:xfrm>
              <a:off x="0" y="0"/>
              <a:ext cx="2907899" cy="934280"/>
            </a:xfrm>
            <a:custGeom>
              <a:avLst/>
              <a:gdLst/>
              <a:ahLst/>
              <a:cxnLst/>
              <a:rect l="l" t="t" r="r" b="b"/>
              <a:pathLst>
                <a:path w="2907899" h="934280">
                  <a:moveTo>
                    <a:pt x="0" y="0"/>
                  </a:moveTo>
                  <a:lnTo>
                    <a:pt x="2907899" y="0"/>
                  </a:lnTo>
                  <a:lnTo>
                    <a:pt x="2907899" y="934280"/>
                  </a:lnTo>
                  <a:lnTo>
                    <a:pt x="0" y="934280"/>
                  </a:lnTo>
                  <a:close/>
                </a:path>
              </a:pathLst>
            </a:custGeom>
            <a:solidFill>
              <a:srgbClr val="000342"/>
            </a:solidFill>
          </p:spPr>
          <p:txBody>
            <a:bodyPr/>
            <a:lstStyle/>
            <a:p>
              <a:endParaRPr lang="en-US"/>
            </a:p>
          </p:txBody>
        </p:sp>
      </p:grpSp>
      <p:grpSp>
        <p:nvGrpSpPr>
          <p:cNvPr id="7" name="Group 7"/>
          <p:cNvGrpSpPr/>
          <p:nvPr/>
        </p:nvGrpSpPr>
        <p:grpSpPr>
          <a:xfrm rot="5400000">
            <a:off x="7440988" y="9299125"/>
            <a:ext cx="3395545" cy="148253"/>
            <a:chOff x="0" y="0"/>
            <a:chExt cx="13089503" cy="571500"/>
          </a:xfrm>
        </p:grpSpPr>
        <p:sp>
          <p:nvSpPr>
            <p:cNvPr id="8" name="Freeform 8"/>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9" name="Group 9"/>
          <p:cNvGrpSpPr/>
          <p:nvPr/>
        </p:nvGrpSpPr>
        <p:grpSpPr>
          <a:xfrm rot="5400000">
            <a:off x="3785101" y="954574"/>
            <a:ext cx="2748604" cy="148253"/>
            <a:chOff x="0" y="0"/>
            <a:chExt cx="10595607" cy="571500"/>
          </a:xfrm>
        </p:grpSpPr>
        <p:sp>
          <p:nvSpPr>
            <p:cNvPr id="10" name="Freeform 10"/>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
        <p:nvSpPr>
          <p:cNvPr id="11" name="TextBox 11"/>
          <p:cNvSpPr txBox="1"/>
          <p:nvPr/>
        </p:nvSpPr>
        <p:spPr>
          <a:xfrm>
            <a:off x="3434065" y="2915205"/>
            <a:ext cx="14320709" cy="2529219"/>
          </a:xfrm>
          <a:prstGeom prst="rect">
            <a:avLst/>
          </a:prstGeom>
        </p:spPr>
        <p:txBody>
          <a:bodyPr lIns="0" tIns="0" rIns="0" bIns="0" rtlCol="0" anchor="t">
            <a:spAutoFit/>
          </a:bodyPr>
          <a:lstStyle/>
          <a:p>
            <a:pPr algn="r">
              <a:lnSpc>
                <a:spcPts val="22322"/>
              </a:lnSpc>
            </a:pPr>
            <a:r>
              <a:rPr lang="en-US" sz="10000" dirty="0">
                <a:solidFill>
                  <a:srgbClr val="FFFF00"/>
                </a:solidFill>
                <a:latin typeface="Vesper Libre Bold" panose="020B0604020202020204" charset="0"/>
                <a:cs typeface="Vesper Libre Bold" panose="020B0604020202020204" charset="0"/>
              </a:rPr>
              <a:t>Pharmacists</a:t>
            </a:r>
          </a:p>
        </p:txBody>
      </p:sp>
      <p:sp>
        <p:nvSpPr>
          <p:cNvPr id="12" name="TextBox 12"/>
          <p:cNvSpPr txBox="1"/>
          <p:nvPr/>
        </p:nvSpPr>
        <p:spPr>
          <a:xfrm>
            <a:off x="8827118" y="2102490"/>
            <a:ext cx="8927657" cy="1127039"/>
          </a:xfrm>
          <a:prstGeom prst="rect">
            <a:avLst/>
          </a:prstGeom>
        </p:spPr>
        <p:txBody>
          <a:bodyPr lIns="0" tIns="0" rIns="0" bIns="0" rtlCol="0" anchor="t">
            <a:spAutoFit/>
          </a:bodyPr>
          <a:lstStyle/>
          <a:p>
            <a:pPr algn="r">
              <a:lnSpc>
                <a:spcPts val="9279"/>
              </a:lnSpc>
            </a:pPr>
            <a:r>
              <a:rPr lang="en-US" sz="6628">
                <a:solidFill>
                  <a:srgbClr val="DC3C4D"/>
                </a:solidFill>
                <a:latin typeface="Vesper Libre Bold"/>
              </a:rPr>
              <a:t>continuing education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66211" y="385082"/>
            <a:ext cx="14121366" cy="820233"/>
          </a:xfrm>
          <a:prstGeom prst="rect">
            <a:avLst/>
          </a:prstGeom>
        </p:spPr>
        <p:txBody>
          <a:bodyPr lIns="0" tIns="0" rIns="0" bIns="0" rtlCol="0" anchor="t">
            <a:spAutoFit/>
          </a:bodyPr>
          <a:lstStyle/>
          <a:p>
            <a:pPr>
              <a:lnSpc>
                <a:spcPts val="6681"/>
              </a:lnSpc>
            </a:pPr>
            <a:r>
              <a:rPr lang="en-US" sz="5100" spc="51">
                <a:solidFill>
                  <a:srgbClr val="000342"/>
                </a:solidFill>
                <a:latin typeface="Vesper Libre Bold"/>
              </a:rPr>
              <a:t>Continuing Education | Pharmacists</a:t>
            </a:r>
          </a:p>
        </p:txBody>
      </p:sp>
      <p:grpSp>
        <p:nvGrpSpPr>
          <p:cNvPr id="3" name="Group 3"/>
          <p:cNvGrpSpPr/>
          <p:nvPr/>
        </p:nvGrpSpPr>
        <p:grpSpPr>
          <a:xfrm rot="5400000">
            <a:off x="3477178" y="5310125"/>
            <a:ext cx="11333645" cy="148253"/>
            <a:chOff x="0" y="0"/>
            <a:chExt cx="43690120" cy="571500"/>
          </a:xfrm>
        </p:grpSpPr>
        <p:sp>
          <p:nvSpPr>
            <p:cNvPr id="4" name="Freeform 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5" name="Group 5"/>
          <p:cNvGrpSpPr/>
          <p:nvPr/>
        </p:nvGrpSpPr>
        <p:grpSpPr>
          <a:xfrm rot="5400000">
            <a:off x="8574805" y="10499498"/>
            <a:ext cx="1138391" cy="148253"/>
            <a:chOff x="0" y="0"/>
            <a:chExt cx="4388387" cy="571500"/>
          </a:xfrm>
        </p:grpSpPr>
        <p:sp>
          <p:nvSpPr>
            <p:cNvPr id="6" name="Freeform 6"/>
            <p:cNvSpPr/>
            <p:nvPr/>
          </p:nvSpPr>
          <p:spPr>
            <a:xfrm>
              <a:off x="0" y="255270"/>
              <a:ext cx="4388387" cy="69850"/>
            </a:xfrm>
            <a:custGeom>
              <a:avLst/>
              <a:gdLst/>
              <a:ahLst/>
              <a:cxnLst/>
              <a:rect l="l" t="t" r="r" b="b"/>
              <a:pathLst>
                <a:path w="4388387" h="69850">
                  <a:moveTo>
                    <a:pt x="4097557" y="0"/>
                  </a:moveTo>
                  <a:lnTo>
                    <a:pt x="0" y="0"/>
                  </a:lnTo>
                  <a:lnTo>
                    <a:pt x="0" y="69850"/>
                  </a:lnTo>
                  <a:lnTo>
                    <a:pt x="4388387" y="69850"/>
                  </a:lnTo>
                  <a:lnTo>
                    <a:pt x="4388387" y="0"/>
                  </a:lnTo>
                  <a:close/>
                </a:path>
              </a:pathLst>
            </a:custGeom>
            <a:solidFill>
              <a:srgbClr val="DC3C4D"/>
            </a:solidFill>
          </p:spPr>
          <p:txBody>
            <a:bodyPr/>
            <a:lstStyle/>
            <a:p>
              <a:endParaRPr lang="en-US"/>
            </a:p>
          </p:txBody>
        </p:sp>
      </p:grpSp>
      <p:grpSp>
        <p:nvGrpSpPr>
          <p:cNvPr id="7" name="Group 7"/>
          <p:cNvGrpSpPr/>
          <p:nvPr/>
        </p:nvGrpSpPr>
        <p:grpSpPr>
          <a:xfrm rot="5400000">
            <a:off x="8620678" y="-164742"/>
            <a:ext cx="1046645" cy="148253"/>
            <a:chOff x="0" y="0"/>
            <a:chExt cx="4034716" cy="571500"/>
          </a:xfrm>
        </p:grpSpPr>
        <p:sp>
          <p:nvSpPr>
            <p:cNvPr id="8" name="Freeform 8"/>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9" name="Group 9"/>
          <p:cNvGrpSpPr/>
          <p:nvPr/>
        </p:nvGrpSpPr>
        <p:grpSpPr>
          <a:xfrm rot="5400000">
            <a:off x="-3174054" y="6142700"/>
            <a:ext cx="8921390" cy="148253"/>
            <a:chOff x="0" y="0"/>
            <a:chExt cx="34391108" cy="571500"/>
          </a:xfrm>
        </p:grpSpPr>
        <p:sp>
          <p:nvSpPr>
            <p:cNvPr id="10" name="Freeform 10"/>
            <p:cNvSpPr/>
            <p:nvPr/>
          </p:nvSpPr>
          <p:spPr>
            <a:xfrm>
              <a:off x="0" y="255270"/>
              <a:ext cx="34391107" cy="69850"/>
            </a:xfrm>
            <a:custGeom>
              <a:avLst/>
              <a:gdLst/>
              <a:ahLst/>
              <a:cxnLst/>
              <a:rect l="l" t="t" r="r" b="b"/>
              <a:pathLst>
                <a:path w="34391107" h="69850">
                  <a:moveTo>
                    <a:pt x="34100278" y="0"/>
                  </a:moveTo>
                  <a:lnTo>
                    <a:pt x="0" y="0"/>
                  </a:lnTo>
                  <a:lnTo>
                    <a:pt x="0" y="69850"/>
                  </a:lnTo>
                  <a:lnTo>
                    <a:pt x="34391107" y="69850"/>
                  </a:lnTo>
                  <a:lnTo>
                    <a:pt x="34391107" y="0"/>
                  </a:lnTo>
                  <a:close/>
                </a:path>
              </a:pathLst>
            </a:custGeom>
            <a:solidFill>
              <a:srgbClr val="F4F4F4"/>
            </a:solidFill>
          </p:spPr>
          <p:txBody>
            <a:bodyPr/>
            <a:lstStyle/>
            <a:p>
              <a:endParaRPr lang="en-US"/>
            </a:p>
          </p:txBody>
        </p:sp>
      </p:grpSp>
      <p:grpSp>
        <p:nvGrpSpPr>
          <p:cNvPr id="11" name="Group 11"/>
          <p:cNvGrpSpPr/>
          <p:nvPr/>
        </p:nvGrpSpPr>
        <p:grpSpPr>
          <a:xfrm rot="5400000">
            <a:off x="964295" y="1637759"/>
            <a:ext cx="644692" cy="148253"/>
            <a:chOff x="0" y="0"/>
            <a:chExt cx="2485226" cy="571500"/>
          </a:xfrm>
        </p:grpSpPr>
        <p:sp>
          <p:nvSpPr>
            <p:cNvPr id="12" name="Freeform 12"/>
            <p:cNvSpPr/>
            <p:nvPr/>
          </p:nvSpPr>
          <p:spPr>
            <a:xfrm>
              <a:off x="0" y="255270"/>
              <a:ext cx="2485226" cy="69850"/>
            </a:xfrm>
            <a:custGeom>
              <a:avLst/>
              <a:gdLst/>
              <a:ahLst/>
              <a:cxnLst/>
              <a:rect l="l" t="t" r="r" b="b"/>
              <a:pathLst>
                <a:path w="2485226" h="69850">
                  <a:moveTo>
                    <a:pt x="2194396" y="0"/>
                  </a:moveTo>
                  <a:lnTo>
                    <a:pt x="0" y="0"/>
                  </a:lnTo>
                  <a:lnTo>
                    <a:pt x="0" y="69850"/>
                  </a:lnTo>
                  <a:lnTo>
                    <a:pt x="2485226" y="69850"/>
                  </a:lnTo>
                  <a:lnTo>
                    <a:pt x="2485226" y="0"/>
                  </a:lnTo>
                  <a:close/>
                </a:path>
              </a:pathLst>
            </a:custGeom>
            <a:solidFill>
              <a:srgbClr val="DC3C4D"/>
            </a:solidFill>
          </p:spPr>
          <p:txBody>
            <a:bodyPr/>
            <a:lstStyle/>
            <a:p>
              <a:endParaRPr lang="en-US"/>
            </a:p>
          </p:txBody>
        </p:sp>
      </p:grpSp>
      <p:grpSp>
        <p:nvGrpSpPr>
          <p:cNvPr id="13" name="Group 13"/>
          <p:cNvGrpSpPr/>
          <p:nvPr/>
        </p:nvGrpSpPr>
        <p:grpSpPr>
          <a:xfrm>
            <a:off x="9818201" y="2981443"/>
            <a:ext cx="6500348" cy="3237048"/>
            <a:chOff x="0" y="0"/>
            <a:chExt cx="1197561" cy="596362"/>
          </a:xfrm>
        </p:grpSpPr>
        <p:sp>
          <p:nvSpPr>
            <p:cNvPr id="14" name="Freeform 14"/>
            <p:cNvSpPr/>
            <p:nvPr/>
          </p:nvSpPr>
          <p:spPr>
            <a:xfrm>
              <a:off x="0" y="0"/>
              <a:ext cx="1197561" cy="596362"/>
            </a:xfrm>
            <a:custGeom>
              <a:avLst/>
              <a:gdLst/>
              <a:ahLst/>
              <a:cxnLst/>
              <a:rect l="l" t="t" r="r" b="b"/>
              <a:pathLst>
                <a:path w="1197561" h="596362">
                  <a:moveTo>
                    <a:pt x="0" y="0"/>
                  </a:moveTo>
                  <a:lnTo>
                    <a:pt x="1197561" y="0"/>
                  </a:lnTo>
                  <a:lnTo>
                    <a:pt x="1197561" y="596362"/>
                  </a:lnTo>
                  <a:lnTo>
                    <a:pt x="0" y="596362"/>
                  </a:lnTo>
                  <a:close/>
                </a:path>
              </a:pathLst>
            </a:custGeom>
            <a:solidFill>
              <a:srgbClr val="000342">
                <a:alpha val="30980"/>
              </a:srgbClr>
            </a:solidFill>
          </p:spPr>
          <p:txBody>
            <a:bodyPr/>
            <a:lstStyle/>
            <a:p>
              <a:endParaRPr lang="en-US"/>
            </a:p>
          </p:txBody>
        </p:sp>
      </p:grpSp>
      <p:grpSp>
        <p:nvGrpSpPr>
          <p:cNvPr id="15" name="Group 15"/>
          <p:cNvGrpSpPr/>
          <p:nvPr/>
        </p:nvGrpSpPr>
        <p:grpSpPr>
          <a:xfrm rot="5400000">
            <a:off x="11332887" y="5310125"/>
            <a:ext cx="11333645" cy="148253"/>
            <a:chOff x="0" y="0"/>
            <a:chExt cx="43690120" cy="571500"/>
          </a:xfrm>
        </p:grpSpPr>
        <p:sp>
          <p:nvSpPr>
            <p:cNvPr id="16" name="Freeform 1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7" name="Group 17"/>
          <p:cNvGrpSpPr/>
          <p:nvPr/>
        </p:nvGrpSpPr>
        <p:grpSpPr>
          <a:xfrm rot="5400000">
            <a:off x="16306780" y="9519945"/>
            <a:ext cx="1385858" cy="148253"/>
            <a:chOff x="0" y="0"/>
            <a:chExt cx="5342349" cy="571500"/>
          </a:xfrm>
        </p:grpSpPr>
        <p:sp>
          <p:nvSpPr>
            <p:cNvPr id="18" name="Freeform 18"/>
            <p:cNvSpPr/>
            <p:nvPr/>
          </p:nvSpPr>
          <p:spPr>
            <a:xfrm>
              <a:off x="0" y="255270"/>
              <a:ext cx="5342349" cy="69850"/>
            </a:xfrm>
            <a:custGeom>
              <a:avLst/>
              <a:gdLst/>
              <a:ahLst/>
              <a:cxnLst/>
              <a:rect l="l" t="t" r="r" b="b"/>
              <a:pathLst>
                <a:path w="5342349" h="69850">
                  <a:moveTo>
                    <a:pt x="5051519" y="0"/>
                  </a:moveTo>
                  <a:lnTo>
                    <a:pt x="0" y="0"/>
                  </a:lnTo>
                  <a:lnTo>
                    <a:pt x="0" y="69850"/>
                  </a:lnTo>
                  <a:lnTo>
                    <a:pt x="5342349" y="69850"/>
                  </a:lnTo>
                  <a:lnTo>
                    <a:pt x="5342349" y="0"/>
                  </a:lnTo>
                  <a:close/>
                </a:path>
              </a:pathLst>
            </a:custGeom>
            <a:solidFill>
              <a:srgbClr val="DC3C4D"/>
            </a:solidFill>
          </p:spPr>
          <p:txBody>
            <a:bodyPr/>
            <a:lstStyle/>
            <a:p>
              <a:endParaRPr lang="en-US"/>
            </a:p>
          </p:txBody>
        </p:sp>
      </p:grpSp>
      <p:sp>
        <p:nvSpPr>
          <p:cNvPr id="19" name="Freeform 19"/>
          <p:cNvSpPr/>
          <p:nvPr/>
        </p:nvSpPr>
        <p:spPr>
          <a:xfrm>
            <a:off x="1614428" y="4902840"/>
            <a:ext cx="709128" cy="709128"/>
          </a:xfrm>
          <a:custGeom>
            <a:avLst/>
            <a:gdLst/>
            <a:ahLst/>
            <a:cxnLst/>
            <a:rect l="l" t="t" r="r" b="b"/>
            <a:pathLst>
              <a:path w="709128" h="709128">
                <a:moveTo>
                  <a:pt x="0" y="0"/>
                </a:moveTo>
                <a:lnTo>
                  <a:pt x="709128" y="0"/>
                </a:lnTo>
                <a:lnTo>
                  <a:pt x="709128" y="709128"/>
                </a:lnTo>
                <a:lnTo>
                  <a:pt x="0" y="709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a:off x="1526167" y="5974869"/>
            <a:ext cx="931456" cy="931456"/>
          </a:xfrm>
          <a:custGeom>
            <a:avLst/>
            <a:gdLst/>
            <a:ahLst/>
            <a:cxnLst/>
            <a:rect l="l" t="t" r="r" b="b"/>
            <a:pathLst>
              <a:path w="931456" h="931456">
                <a:moveTo>
                  <a:pt x="0" y="0"/>
                </a:moveTo>
                <a:lnTo>
                  <a:pt x="931457" y="0"/>
                </a:lnTo>
                <a:lnTo>
                  <a:pt x="931457" y="931456"/>
                </a:lnTo>
                <a:lnTo>
                  <a:pt x="0" y="93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0151576" y="4315539"/>
            <a:ext cx="587087" cy="510232"/>
          </a:xfrm>
          <a:custGeom>
            <a:avLst/>
            <a:gdLst/>
            <a:ahLst/>
            <a:cxnLst/>
            <a:rect l="l" t="t" r="r" b="b"/>
            <a:pathLst>
              <a:path w="587087" h="510232">
                <a:moveTo>
                  <a:pt x="0" y="0"/>
                </a:moveTo>
                <a:lnTo>
                  <a:pt x="587088" y="0"/>
                </a:lnTo>
                <a:lnTo>
                  <a:pt x="587088" y="510233"/>
                </a:lnTo>
                <a:lnTo>
                  <a:pt x="0" y="510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2" name="Group 22"/>
          <p:cNvGrpSpPr/>
          <p:nvPr/>
        </p:nvGrpSpPr>
        <p:grpSpPr>
          <a:xfrm>
            <a:off x="435312" y="9593991"/>
            <a:ext cx="1510913" cy="310644"/>
            <a:chOff x="0" y="0"/>
            <a:chExt cx="6350000" cy="1305560"/>
          </a:xfrm>
        </p:grpSpPr>
        <p:sp>
          <p:nvSpPr>
            <p:cNvPr id="23" name="Freeform 23"/>
            <p:cNvSpPr/>
            <p:nvPr/>
          </p:nvSpPr>
          <p:spPr>
            <a:xfrm>
              <a:off x="0" y="-27940"/>
              <a:ext cx="6369050" cy="1360170"/>
            </a:xfrm>
            <a:custGeom>
              <a:avLst/>
              <a:gdLst/>
              <a:ahLst/>
              <a:cxnLst/>
              <a:rect l="l" t="t" r="r" b="b"/>
              <a:pathLst>
                <a:path w="6369050" h="1360170">
                  <a:moveTo>
                    <a:pt x="6294120" y="579120"/>
                  </a:moveTo>
                  <a:lnTo>
                    <a:pt x="5594350" y="55880"/>
                  </a:lnTo>
                  <a:cubicBezTo>
                    <a:pt x="5520690" y="0"/>
                    <a:pt x="5459730" y="30480"/>
                    <a:pt x="5459730" y="123190"/>
                  </a:cubicBezTo>
                  <a:lnTo>
                    <a:pt x="5459730"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458460" y="805180"/>
                  </a:lnTo>
                  <a:lnTo>
                    <a:pt x="5458460" y="1236980"/>
                  </a:lnTo>
                  <a:cubicBezTo>
                    <a:pt x="5458460" y="1329690"/>
                    <a:pt x="5519420" y="1360170"/>
                    <a:pt x="5593080" y="1304290"/>
                  </a:cubicBezTo>
                  <a:lnTo>
                    <a:pt x="6294120" y="779780"/>
                  </a:lnTo>
                  <a:cubicBezTo>
                    <a:pt x="6369050" y="726440"/>
                    <a:pt x="6369050" y="635000"/>
                    <a:pt x="6294120" y="579120"/>
                  </a:cubicBezTo>
                  <a:close/>
                </a:path>
              </a:pathLst>
            </a:custGeom>
            <a:solidFill>
              <a:srgbClr val="DC3C4D"/>
            </a:solidFill>
          </p:spPr>
          <p:txBody>
            <a:bodyPr/>
            <a:lstStyle/>
            <a:p>
              <a:endParaRPr lang="en-US"/>
            </a:p>
          </p:txBody>
        </p:sp>
      </p:grpSp>
      <p:sp>
        <p:nvSpPr>
          <p:cNvPr id="24" name="Freeform 24"/>
          <p:cNvSpPr/>
          <p:nvPr/>
        </p:nvSpPr>
        <p:spPr>
          <a:xfrm>
            <a:off x="10151576" y="5195979"/>
            <a:ext cx="587087" cy="672879"/>
          </a:xfrm>
          <a:custGeom>
            <a:avLst/>
            <a:gdLst/>
            <a:ahLst/>
            <a:cxnLst/>
            <a:rect l="l" t="t" r="r" b="b"/>
            <a:pathLst>
              <a:path w="587087" h="672879">
                <a:moveTo>
                  <a:pt x="0" y="0"/>
                </a:moveTo>
                <a:lnTo>
                  <a:pt x="587088" y="0"/>
                </a:lnTo>
                <a:lnTo>
                  <a:pt x="587088" y="672879"/>
                </a:lnTo>
                <a:lnTo>
                  <a:pt x="0" y="6728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526167" y="3979466"/>
            <a:ext cx="885649" cy="606670"/>
          </a:xfrm>
          <a:custGeom>
            <a:avLst/>
            <a:gdLst/>
            <a:ahLst/>
            <a:cxnLst/>
            <a:rect l="l" t="t" r="r" b="b"/>
            <a:pathLst>
              <a:path w="885649" h="606670">
                <a:moveTo>
                  <a:pt x="0" y="0"/>
                </a:moveTo>
                <a:lnTo>
                  <a:pt x="885650" y="0"/>
                </a:lnTo>
                <a:lnTo>
                  <a:pt x="885650" y="606670"/>
                </a:lnTo>
                <a:lnTo>
                  <a:pt x="0" y="6066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6" name="TextBox 26"/>
          <p:cNvSpPr txBox="1"/>
          <p:nvPr/>
        </p:nvSpPr>
        <p:spPr>
          <a:xfrm>
            <a:off x="2457624" y="7156932"/>
            <a:ext cx="6002650" cy="378886"/>
          </a:xfrm>
          <a:prstGeom prst="rect">
            <a:avLst/>
          </a:prstGeom>
        </p:spPr>
        <p:txBody>
          <a:bodyPr lIns="0" tIns="0" rIns="0" bIns="0" rtlCol="0" anchor="t">
            <a:spAutoFit/>
          </a:bodyPr>
          <a:lstStyle/>
          <a:p>
            <a:pPr>
              <a:lnSpc>
                <a:spcPts val="2940"/>
              </a:lnSpc>
            </a:pPr>
            <a:r>
              <a:rPr lang="en-US" sz="2600" b="1" u="sng" dirty="0">
                <a:latin typeface="HK Grotesk Light"/>
              </a:rPr>
              <a:t>*(New pharmacists only)</a:t>
            </a:r>
          </a:p>
        </p:txBody>
      </p:sp>
      <p:sp>
        <p:nvSpPr>
          <p:cNvPr id="27" name="TextBox 27"/>
          <p:cNvSpPr txBox="1"/>
          <p:nvPr/>
        </p:nvSpPr>
        <p:spPr>
          <a:xfrm>
            <a:off x="2457624" y="5981746"/>
            <a:ext cx="6002650" cy="1132939"/>
          </a:xfrm>
          <a:prstGeom prst="rect">
            <a:avLst/>
          </a:prstGeom>
        </p:spPr>
        <p:txBody>
          <a:bodyPr lIns="0" tIns="0" rIns="0" bIns="0" rtlCol="0" anchor="t">
            <a:spAutoFit/>
          </a:bodyPr>
          <a:lstStyle/>
          <a:p>
            <a:pPr>
              <a:lnSpc>
                <a:spcPts val="4480"/>
              </a:lnSpc>
            </a:pPr>
            <a:r>
              <a:rPr lang="en-US" sz="3200" dirty="0">
                <a:solidFill>
                  <a:srgbClr val="FF0000"/>
                </a:solidFill>
                <a:latin typeface="HK Grotesk Medium"/>
              </a:rPr>
              <a:t>Prescribing and Monitoring Controlled Substances</a:t>
            </a:r>
            <a:r>
              <a:rPr lang="en-US" sz="3200" dirty="0">
                <a:solidFill>
                  <a:srgbClr val="DC3C4D"/>
                </a:solidFill>
                <a:latin typeface="HK Grotesk Medium"/>
              </a:rPr>
              <a:t>*</a:t>
            </a:r>
          </a:p>
        </p:txBody>
      </p:sp>
      <p:sp>
        <p:nvSpPr>
          <p:cNvPr id="28" name="TextBox 28"/>
          <p:cNvSpPr txBox="1"/>
          <p:nvPr/>
        </p:nvSpPr>
        <p:spPr>
          <a:xfrm>
            <a:off x="10151576" y="3148865"/>
            <a:ext cx="2367926" cy="720217"/>
          </a:xfrm>
          <a:prstGeom prst="rect">
            <a:avLst/>
          </a:prstGeom>
        </p:spPr>
        <p:txBody>
          <a:bodyPr lIns="0" tIns="0" rIns="0" bIns="0" rtlCol="0" anchor="t">
            <a:spAutoFit/>
          </a:bodyPr>
          <a:lstStyle/>
          <a:p>
            <a:pPr>
              <a:lnSpc>
                <a:spcPts val="5977"/>
              </a:lnSpc>
            </a:pPr>
            <a:r>
              <a:rPr lang="en-US" sz="4269">
                <a:solidFill>
                  <a:srgbClr val="DC3C4D"/>
                </a:solidFill>
                <a:latin typeface="Vesper Libre Bold"/>
              </a:rPr>
              <a:t>Expired </a:t>
            </a:r>
          </a:p>
        </p:txBody>
      </p:sp>
      <p:sp>
        <p:nvSpPr>
          <p:cNvPr id="29" name="TextBox 2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DC3C4D"/>
                </a:solidFill>
                <a:latin typeface="HK Grotesk Bold"/>
              </a:rPr>
              <a:t>TEXAS STATE BOARD OF PHARMACY</a:t>
            </a:r>
          </a:p>
        </p:txBody>
      </p:sp>
      <p:sp>
        <p:nvSpPr>
          <p:cNvPr id="30" name="TextBox 30"/>
          <p:cNvSpPr txBox="1"/>
          <p:nvPr/>
        </p:nvSpPr>
        <p:spPr>
          <a:xfrm>
            <a:off x="1866211" y="1754603"/>
            <a:ext cx="5672154" cy="547965"/>
          </a:xfrm>
          <a:prstGeom prst="rect">
            <a:avLst/>
          </a:prstGeom>
        </p:spPr>
        <p:txBody>
          <a:bodyPr lIns="0" tIns="0" rIns="0" bIns="0" rtlCol="0" anchor="t">
            <a:spAutoFit/>
          </a:bodyPr>
          <a:lstStyle/>
          <a:p>
            <a:pPr>
              <a:lnSpc>
                <a:spcPts val="4479"/>
              </a:lnSpc>
            </a:pPr>
            <a:r>
              <a:rPr lang="en-US" sz="3199">
                <a:solidFill>
                  <a:srgbClr val="000000"/>
                </a:solidFill>
                <a:latin typeface="HK Grotesk Medium"/>
                <a:ea typeface="HK Grotesk Medium"/>
              </a:rPr>
              <a:t>Board Rule §295.8</a:t>
            </a:r>
          </a:p>
        </p:txBody>
      </p:sp>
      <p:sp>
        <p:nvSpPr>
          <p:cNvPr id="31" name="TextBox 31"/>
          <p:cNvSpPr txBox="1"/>
          <p:nvPr/>
        </p:nvSpPr>
        <p:spPr>
          <a:xfrm>
            <a:off x="2514056" y="4950084"/>
            <a:ext cx="5474371"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Human Trafficking Prevention</a:t>
            </a:r>
          </a:p>
        </p:txBody>
      </p:sp>
      <p:sp>
        <p:nvSpPr>
          <p:cNvPr id="32" name="TextBox 32"/>
          <p:cNvSpPr txBox="1"/>
          <p:nvPr/>
        </p:nvSpPr>
        <p:spPr>
          <a:xfrm>
            <a:off x="10997995" y="4248864"/>
            <a:ext cx="3879778"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Pain Management</a:t>
            </a:r>
          </a:p>
        </p:txBody>
      </p:sp>
      <p:sp>
        <p:nvSpPr>
          <p:cNvPr id="33" name="TextBox 33"/>
          <p:cNvSpPr txBox="1"/>
          <p:nvPr/>
        </p:nvSpPr>
        <p:spPr>
          <a:xfrm>
            <a:off x="2069895" y="9441992"/>
            <a:ext cx="5857714"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Effective: September 1, 2023</a:t>
            </a:r>
          </a:p>
        </p:txBody>
      </p:sp>
      <p:sp>
        <p:nvSpPr>
          <p:cNvPr id="34" name="TextBox 34"/>
          <p:cNvSpPr txBox="1"/>
          <p:nvPr/>
        </p:nvSpPr>
        <p:spPr>
          <a:xfrm>
            <a:off x="10997995" y="5234980"/>
            <a:ext cx="4797213"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Mental Health Awareness</a:t>
            </a:r>
          </a:p>
        </p:txBody>
      </p:sp>
      <p:sp>
        <p:nvSpPr>
          <p:cNvPr id="35" name="TextBox 35"/>
          <p:cNvSpPr txBox="1"/>
          <p:nvPr/>
        </p:nvSpPr>
        <p:spPr>
          <a:xfrm>
            <a:off x="1614428" y="2983124"/>
            <a:ext cx="2105402" cy="724620"/>
          </a:xfrm>
          <a:prstGeom prst="rect">
            <a:avLst/>
          </a:prstGeom>
        </p:spPr>
        <p:txBody>
          <a:bodyPr lIns="0" tIns="0" rIns="0" bIns="0" rtlCol="0" anchor="t">
            <a:spAutoFit/>
          </a:bodyPr>
          <a:lstStyle/>
          <a:p>
            <a:pPr>
              <a:lnSpc>
                <a:spcPts val="5975"/>
              </a:lnSpc>
            </a:pPr>
            <a:r>
              <a:rPr lang="en-US" sz="4267">
                <a:solidFill>
                  <a:srgbClr val="DC3C4D"/>
                </a:solidFill>
                <a:latin typeface="Vesper Libre Bold"/>
              </a:rPr>
              <a:t>Current</a:t>
            </a:r>
          </a:p>
        </p:txBody>
      </p:sp>
      <p:sp>
        <p:nvSpPr>
          <p:cNvPr id="36" name="TextBox 36"/>
          <p:cNvSpPr txBox="1"/>
          <p:nvPr/>
        </p:nvSpPr>
        <p:spPr>
          <a:xfrm>
            <a:off x="1866211" y="1176741"/>
            <a:ext cx="8473861" cy="644538"/>
          </a:xfrm>
          <a:prstGeom prst="rect">
            <a:avLst/>
          </a:prstGeom>
        </p:spPr>
        <p:txBody>
          <a:bodyPr lIns="0" tIns="0" rIns="0" bIns="0" rtlCol="0" anchor="t">
            <a:spAutoFit/>
          </a:bodyPr>
          <a:lstStyle/>
          <a:p>
            <a:pPr>
              <a:lnSpc>
                <a:spcPts val="5115"/>
              </a:lnSpc>
            </a:pPr>
            <a:r>
              <a:rPr lang="en-US" sz="4060" spc="36">
                <a:solidFill>
                  <a:srgbClr val="DC3C4D"/>
                </a:solidFill>
                <a:latin typeface="Vesper Libre Bold"/>
              </a:rPr>
              <a:t>Subject Requirements</a:t>
            </a:r>
          </a:p>
        </p:txBody>
      </p:sp>
      <p:sp>
        <p:nvSpPr>
          <p:cNvPr id="37" name="TextBox 37"/>
          <p:cNvSpPr txBox="1"/>
          <p:nvPr/>
        </p:nvSpPr>
        <p:spPr>
          <a:xfrm>
            <a:off x="2514056" y="4038171"/>
            <a:ext cx="5678863"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Texas Pharmacy Laws or Rules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4684" y="-566025"/>
            <a:ext cx="16838632" cy="13007843"/>
          </a:xfrm>
          <a:custGeom>
            <a:avLst/>
            <a:gdLst/>
            <a:ahLst/>
            <a:cxnLst/>
            <a:rect l="l" t="t" r="r" b="b"/>
            <a:pathLst>
              <a:path w="16838632" h="13007843">
                <a:moveTo>
                  <a:pt x="0" y="0"/>
                </a:moveTo>
                <a:lnTo>
                  <a:pt x="16838632" y="0"/>
                </a:lnTo>
                <a:lnTo>
                  <a:pt x="16838632" y="13007843"/>
                </a:lnTo>
                <a:lnTo>
                  <a:pt x="0" y="1300784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4926" y="-669591"/>
            <a:ext cx="16438149" cy="12698470"/>
          </a:xfrm>
          <a:custGeom>
            <a:avLst/>
            <a:gdLst/>
            <a:ahLst/>
            <a:cxnLst/>
            <a:rect l="l" t="t" r="r" b="b"/>
            <a:pathLst>
              <a:path w="16438149" h="12698470">
                <a:moveTo>
                  <a:pt x="0" y="0"/>
                </a:moveTo>
                <a:lnTo>
                  <a:pt x="16438148" y="0"/>
                </a:lnTo>
                <a:lnTo>
                  <a:pt x="16438148" y="12698470"/>
                </a:lnTo>
                <a:lnTo>
                  <a:pt x="0" y="1269847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5149190" y="1802673"/>
            <a:ext cx="13138810" cy="4886953"/>
            <a:chOff x="0" y="0"/>
            <a:chExt cx="3245564" cy="969040"/>
          </a:xfrm>
        </p:grpSpPr>
        <p:sp>
          <p:nvSpPr>
            <p:cNvPr id="6" name="Freeform 6"/>
            <p:cNvSpPr/>
            <p:nvPr/>
          </p:nvSpPr>
          <p:spPr>
            <a:xfrm>
              <a:off x="0" y="0"/>
              <a:ext cx="3245564" cy="969039"/>
            </a:xfrm>
            <a:custGeom>
              <a:avLst/>
              <a:gdLst/>
              <a:ahLst/>
              <a:cxnLst/>
              <a:rect l="l" t="t" r="r" b="b"/>
              <a:pathLst>
                <a:path w="3245564" h="969039">
                  <a:moveTo>
                    <a:pt x="0" y="0"/>
                  </a:moveTo>
                  <a:lnTo>
                    <a:pt x="3245564" y="0"/>
                  </a:lnTo>
                  <a:lnTo>
                    <a:pt x="3245564" y="969039"/>
                  </a:lnTo>
                  <a:lnTo>
                    <a:pt x="0" y="969039"/>
                  </a:lnTo>
                  <a:close/>
                </a:path>
              </a:pathLst>
            </a:custGeom>
            <a:solidFill>
              <a:srgbClr val="000342"/>
            </a:solidFill>
          </p:spPr>
          <p:txBody>
            <a:bodyPr/>
            <a:lstStyle/>
            <a:p>
              <a:endParaRPr lang="en-US"/>
            </a:p>
          </p:txBody>
        </p:sp>
      </p:grpSp>
      <p:grpSp>
        <p:nvGrpSpPr>
          <p:cNvPr id="7" name="Group 7"/>
          <p:cNvGrpSpPr/>
          <p:nvPr/>
        </p:nvGrpSpPr>
        <p:grpSpPr>
          <a:xfrm rot="5400000">
            <a:off x="7440988" y="9299125"/>
            <a:ext cx="3395545" cy="148253"/>
            <a:chOff x="0" y="0"/>
            <a:chExt cx="13089503" cy="571500"/>
          </a:xfrm>
        </p:grpSpPr>
        <p:sp>
          <p:nvSpPr>
            <p:cNvPr id="8" name="Freeform 8"/>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9" name="Group 9"/>
          <p:cNvGrpSpPr/>
          <p:nvPr/>
        </p:nvGrpSpPr>
        <p:grpSpPr>
          <a:xfrm rot="5400000">
            <a:off x="3785101" y="954574"/>
            <a:ext cx="2748604" cy="148253"/>
            <a:chOff x="0" y="0"/>
            <a:chExt cx="10595607" cy="571500"/>
          </a:xfrm>
        </p:grpSpPr>
        <p:sp>
          <p:nvSpPr>
            <p:cNvPr id="10" name="Freeform 10"/>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
        <p:nvSpPr>
          <p:cNvPr id="11" name="TextBox 11"/>
          <p:cNvSpPr txBox="1"/>
          <p:nvPr/>
        </p:nvSpPr>
        <p:spPr>
          <a:xfrm>
            <a:off x="5862276" y="3347226"/>
            <a:ext cx="11892498" cy="2002471"/>
          </a:xfrm>
          <a:prstGeom prst="rect">
            <a:avLst/>
          </a:prstGeom>
        </p:spPr>
        <p:txBody>
          <a:bodyPr wrap="square" lIns="0" tIns="0" rIns="0" bIns="0" rtlCol="0" anchor="t">
            <a:spAutoFit/>
          </a:bodyPr>
          <a:lstStyle/>
          <a:p>
            <a:pPr>
              <a:lnSpc>
                <a:spcPts val="17305"/>
              </a:lnSpc>
            </a:pPr>
            <a:r>
              <a:rPr lang="en-US" sz="8800" dirty="0">
                <a:solidFill>
                  <a:srgbClr val="FFFF00"/>
                </a:solidFill>
                <a:latin typeface="Vesper Libre Bold" panose="020B0604020202020204" charset="0"/>
                <a:cs typeface="Vesper Libre Bold" panose="020B0604020202020204" charset="0"/>
              </a:rPr>
              <a:t>Pharmacy Technicians</a:t>
            </a:r>
          </a:p>
        </p:txBody>
      </p:sp>
      <p:sp>
        <p:nvSpPr>
          <p:cNvPr id="12" name="TextBox 12"/>
          <p:cNvSpPr txBox="1"/>
          <p:nvPr/>
        </p:nvSpPr>
        <p:spPr>
          <a:xfrm>
            <a:off x="8827118" y="2102490"/>
            <a:ext cx="8927657" cy="1127039"/>
          </a:xfrm>
          <a:prstGeom prst="rect">
            <a:avLst/>
          </a:prstGeom>
        </p:spPr>
        <p:txBody>
          <a:bodyPr lIns="0" tIns="0" rIns="0" bIns="0" rtlCol="0" anchor="t">
            <a:spAutoFit/>
          </a:bodyPr>
          <a:lstStyle/>
          <a:p>
            <a:pPr algn="r">
              <a:lnSpc>
                <a:spcPts val="9279"/>
              </a:lnSpc>
            </a:pPr>
            <a:r>
              <a:rPr lang="en-US" sz="6628">
                <a:solidFill>
                  <a:srgbClr val="DC3C4D"/>
                </a:solidFill>
                <a:latin typeface="Vesper Libre Bold"/>
              </a:rPr>
              <a:t>continuing education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444371" y="6550065"/>
            <a:ext cx="7758531" cy="148253"/>
            <a:chOff x="0" y="0"/>
            <a:chExt cx="29908397" cy="571500"/>
          </a:xfrm>
        </p:grpSpPr>
        <p:sp>
          <p:nvSpPr>
            <p:cNvPr id="3" name="Freeform 3"/>
            <p:cNvSpPr/>
            <p:nvPr/>
          </p:nvSpPr>
          <p:spPr>
            <a:xfrm>
              <a:off x="0" y="255270"/>
              <a:ext cx="29908398" cy="69850"/>
            </a:xfrm>
            <a:custGeom>
              <a:avLst/>
              <a:gdLst/>
              <a:ahLst/>
              <a:cxnLst/>
              <a:rect l="l" t="t" r="r" b="b"/>
              <a:pathLst>
                <a:path w="29908398" h="69850">
                  <a:moveTo>
                    <a:pt x="29617566" y="0"/>
                  </a:moveTo>
                  <a:lnTo>
                    <a:pt x="0" y="0"/>
                  </a:lnTo>
                  <a:lnTo>
                    <a:pt x="0" y="69850"/>
                  </a:lnTo>
                  <a:lnTo>
                    <a:pt x="29908398" y="69850"/>
                  </a:lnTo>
                  <a:lnTo>
                    <a:pt x="29908398" y="0"/>
                  </a:lnTo>
                  <a:close/>
                </a:path>
              </a:pathLst>
            </a:custGeom>
            <a:solidFill>
              <a:srgbClr val="F4F4F4"/>
            </a:solidFill>
          </p:spPr>
          <p:txBody>
            <a:bodyPr/>
            <a:lstStyle/>
            <a:p>
              <a:endParaRPr lang="en-US"/>
            </a:p>
          </p:txBody>
        </p:sp>
      </p:grpSp>
      <p:grpSp>
        <p:nvGrpSpPr>
          <p:cNvPr id="4" name="Group 4"/>
          <p:cNvGrpSpPr/>
          <p:nvPr/>
        </p:nvGrpSpPr>
        <p:grpSpPr>
          <a:xfrm>
            <a:off x="16911219" y="6622"/>
            <a:ext cx="1401815" cy="10302203"/>
            <a:chOff x="0" y="0"/>
            <a:chExt cx="326008" cy="2395898"/>
          </a:xfrm>
        </p:grpSpPr>
        <p:sp>
          <p:nvSpPr>
            <p:cNvPr id="5" name="Freeform 5"/>
            <p:cNvSpPr/>
            <p:nvPr/>
          </p:nvSpPr>
          <p:spPr>
            <a:xfrm>
              <a:off x="0" y="0"/>
              <a:ext cx="326008" cy="2395898"/>
            </a:xfrm>
            <a:custGeom>
              <a:avLst/>
              <a:gdLst/>
              <a:ahLst/>
              <a:cxnLst/>
              <a:rect l="l" t="t" r="r" b="b"/>
              <a:pathLst>
                <a:path w="326008" h="2395898">
                  <a:moveTo>
                    <a:pt x="0" y="0"/>
                  </a:moveTo>
                  <a:lnTo>
                    <a:pt x="326008" y="0"/>
                  </a:lnTo>
                  <a:lnTo>
                    <a:pt x="326008" y="2395898"/>
                  </a:lnTo>
                  <a:lnTo>
                    <a:pt x="0" y="2395898"/>
                  </a:lnTo>
                  <a:close/>
                </a:path>
              </a:pathLst>
            </a:custGeom>
            <a:solidFill>
              <a:srgbClr val="000342"/>
            </a:solidFill>
          </p:spPr>
          <p:txBody>
            <a:bodyPr/>
            <a:lstStyle/>
            <a:p>
              <a:endParaRPr lang="en-US"/>
            </a:p>
          </p:txBody>
        </p:sp>
      </p:grpSp>
      <p:grpSp>
        <p:nvGrpSpPr>
          <p:cNvPr id="6" name="Group 6"/>
          <p:cNvGrpSpPr/>
          <p:nvPr/>
        </p:nvGrpSpPr>
        <p:grpSpPr>
          <a:xfrm rot="5400000">
            <a:off x="938456" y="2875959"/>
            <a:ext cx="696371" cy="148253"/>
            <a:chOff x="0" y="0"/>
            <a:chExt cx="2684442" cy="571500"/>
          </a:xfrm>
        </p:grpSpPr>
        <p:sp>
          <p:nvSpPr>
            <p:cNvPr id="7" name="Freeform 7"/>
            <p:cNvSpPr/>
            <p:nvPr/>
          </p:nvSpPr>
          <p:spPr>
            <a:xfrm>
              <a:off x="0" y="255270"/>
              <a:ext cx="2684442" cy="69850"/>
            </a:xfrm>
            <a:custGeom>
              <a:avLst/>
              <a:gdLst/>
              <a:ahLst/>
              <a:cxnLst/>
              <a:rect l="l" t="t" r="r" b="b"/>
              <a:pathLst>
                <a:path w="2684442" h="69850">
                  <a:moveTo>
                    <a:pt x="2393612" y="0"/>
                  </a:moveTo>
                  <a:lnTo>
                    <a:pt x="0" y="0"/>
                  </a:lnTo>
                  <a:lnTo>
                    <a:pt x="0" y="69850"/>
                  </a:lnTo>
                  <a:lnTo>
                    <a:pt x="2684442" y="69850"/>
                  </a:lnTo>
                  <a:lnTo>
                    <a:pt x="2684442" y="0"/>
                  </a:lnTo>
                  <a:close/>
                </a:path>
              </a:pathLst>
            </a:custGeom>
            <a:solidFill>
              <a:srgbClr val="DC3C4D"/>
            </a:solidFill>
          </p:spPr>
          <p:txBody>
            <a:bodyPr/>
            <a:lstStyle/>
            <a:p>
              <a:endParaRPr lang="en-US"/>
            </a:p>
          </p:txBody>
        </p:sp>
      </p:grpSp>
      <p:grpSp>
        <p:nvGrpSpPr>
          <p:cNvPr id="8" name="Group 8"/>
          <p:cNvGrpSpPr/>
          <p:nvPr/>
        </p:nvGrpSpPr>
        <p:grpSpPr>
          <a:xfrm rot="5400000">
            <a:off x="8527304" y="-275581"/>
            <a:ext cx="1233392" cy="148253"/>
            <a:chOff x="0" y="0"/>
            <a:chExt cx="4754608" cy="571500"/>
          </a:xfrm>
        </p:grpSpPr>
        <p:sp>
          <p:nvSpPr>
            <p:cNvPr id="9" name="Freeform 9"/>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0" name="Group 10"/>
          <p:cNvGrpSpPr/>
          <p:nvPr/>
        </p:nvGrpSpPr>
        <p:grpSpPr>
          <a:xfrm rot="5400000">
            <a:off x="8527304" y="10429330"/>
            <a:ext cx="1233392" cy="148253"/>
            <a:chOff x="0" y="0"/>
            <a:chExt cx="4754608" cy="571500"/>
          </a:xfrm>
        </p:grpSpPr>
        <p:sp>
          <p:nvSpPr>
            <p:cNvPr id="11" name="Freeform 1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2" name="Group 12"/>
          <p:cNvGrpSpPr/>
          <p:nvPr/>
        </p:nvGrpSpPr>
        <p:grpSpPr>
          <a:xfrm>
            <a:off x="6481701" y="8074082"/>
            <a:ext cx="3477493" cy="868866"/>
            <a:chOff x="0" y="0"/>
            <a:chExt cx="4636658" cy="1158488"/>
          </a:xfrm>
        </p:grpSpPr>
        <p:sp>
          <p:nvSpPr>
            <p:cNvPr id="13" name="TextBox 13"/>
            <p:cNvSpPr txBox="1"/>
            <p:nvPr/>
          </p:nvSpPr>
          <p:spPr>
            <a:xfrm>
              <a:off x="0" y="-47625"/>
              <a:ext cx="4636658" cy="458708"/>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RICK TISCH</a:t>
              </a:r>
            </a:p>
          </p:txBody>
        </p:sp>
        <p:sp>
          <p:nvSpPr>
            <p:cNvPr id="14" name="TextBox 14"/>
            <p:cNvSpPr txBox="1"/>
            <p:nvPr/>
          </p:nvSpPr>
          <p:spPr>
            <a:xfrm>
              <a:off x="0" y="638502"/>
              <a:ext cx="4636658" cy="519986"/>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Spring</a:t>
              </a:r>
            </a:p>
          </p:txBody>
        </p:sp>
      </p:grpSp>
      <p:grpSp>
        <p:nvGrpSpPr>
          <p:cNvPr id="15" name="Group 15"/>
          <p:cNvGrpSpPr/>
          <p:nvPr/>
        </p:nvGrpSpPr>
        <p:grpSpPr>
          <a:xfrm rot="-5400000">
            <a:off x="12107202" y="4884363"/>
            <a:ext cx="2212918" cy="8592357"/>
            <a:chOff x="0" y="0"/>
            <a:chExt cx="514640" cy="1998253"/>
          </a:xfrm>
        </p:grpSpPr>
        <p:sp>
          <p:nvSpPr>
            <p:cNvPr id="16" name="Freeform 16"/>
            <p:cNvSpPr/>
            <p:nvPr/>
          </p:nvSpPr>
          <p:spPr>
            <a:xfrm>
              <a:off x="0" y="0"/>
              <a:ext cx="514640" cy="1998253"/>
            </a:xfrm>
            <a:custGeom>
              <a:avLst/>
              <a:gdLst/>
              <a:ahLst/>
              <a:cxnLst/>
              <a:rect l="l" t="t" r="r" b="b"/>
              <a:pathLst>
                <a:path w="514640" h="1998253">
                  <a:moveTo>
                    <a:pt x="0" y="0"/>
                  </a:moveTo>
                  <a:lnTo>
                    <a:pt x="514640" y="0"/>
                  </a:lnTo>
                  <a:lnTo>
                    <a:pt x="514640" y="1998253"/>
                  </a:lnTo>
                  <a:lnTo>
                    <a:pt x="0" y="1998253"/>
                  </a:lnTo>
                  <a:close/>
                </a:path>
              </a:pathLst>
            </a:custGeom>
            <a:solidFill>
              <a:srgbClr val="000342"/>
            </a:solidFill>
          </p:spPr>
          <p:txBody>
            <a:bodyPr/>
            <a:lstStyle/>
            <a:p>
              <a:endParaRPr lang="en-US"/>
            </a:p>
          </p:txBody>
        </p:sp>
      </p:grpSp>
      <p:sp>
        <p:nvSpPr>
          <p:cNvPr id="17" name="Freeform 17"/>
          <p:cNvSpPr/>
          <p:nvPr/>
        </p:nvSpPr>
        <p:spPr>
          <a:xfrm>
            <a:off x="9069874" y="8245532"/>
            <a:ext cx="1411490" cy="1881987"/>
          </a:xfrm>
          <a:custGeom>
            <a:avLst/>
            <a:gdLst/>
            <a:ahLst/>
            <a:cxnLst/>
            <a:rect l="l" t="t" r="r" b="b"/>
            <a:pathLst>
              <a:path w="1411490" h="1881987">
                <a:moveTo>
                  <a:pt x="0" y="0"/>
                </a:moveTo>
                <a:lnTo>
                  <a:pt x="1411490" y="0"/>
                </a:lnTo>
                <a:lnTo>
                  <a:pt x="1411490" y="1881987"/>
                </a:lnTo>
                <a:lnTo>
                  <a:pt x="0" y="1881987"/>
                </a:lnTo>
                <a:lnTo>
                  <a:pt x="0" y="0"/>
                </a:lnTo>
                <a:close/>
              </a:path>
            </a:pathLst>
          </a:custGeom>
          <a:blipFill>
            <a:blip r:embed="rId3"/>
            <a:stretch>
              <a:fillRect/>
            </a:stretch>
          </a:blipFill>
        </p:spPr>
        <p:txBody>
          <a:bodyPr/>
          <a:lstStyle/>
          <a:p>
            <a:endParaRPr lang="en-US"/>
          </a:p>
        </p:txBody>
      </p:sp>
      <p:sp>
        <p:nvSpPr>
          <p:cNvPr id="18" name="TextBox 18"/>
          <p:cNvSpPr txBox="1"/>
          <p:nvPr/>
        </p:nvSpPr>
        <p:spPr>
          <a:xfrm>
            <a:off x="1730657" y="378960"/>
            <a:ext cx="13716987" cy="1007316"/>
          </a:xfrm>
          <a:prstGeom prst="rect">
            <a:avLst/>
          </a:prstGeom>
        </p:spPr>
        <p:txBody>
          <a:bodyPr lIns="0" tIns="0" rIns="0" bIns="0" rtlCol="0" anchor="t">
            <a:spAutoFit/>
          </a:bodyPr>
          <a:lstStyle/>
          <a:p>
            <a:pPr>
              <a:lnSpc>
                <a:spcPts val="8063"/>
              </a:lnSpc>
            </a:pPr>
            <a:r>
              <a:rPr lang="en-US" sz="6399" spc="57">
                <a:solidFill>
                  <a:srgbClr val="000342"/>
                </a:solidFill>
                <a:latin typeface="Vesper Libre Bold"/>
              </a:rPr>
              <a:t>Board Members</a:t>
            </a:r>
          </a:p>
        </p:txBody>
      </p:sp>
      <p:grpSp>
        <p:nvGrpSpPr>
          <p:cNvPr id="19" name="Group 19"/>
          <p:cNvGrpSpPr/>
          <p:nvPr/>
        </p:nvGrpSpPr>
        <p:grpSpPr>
          <a:xfrm>
            <a:off x="1730657" y="1967301"/>
            <a:ext cx="3477493" cy="868866"/>
            <a:chOff x="0" y="0"/>
            <a:chExt cx="4636658" cy="1158488"/>
          </a:xfrm>
        </p:grpSpPr>
        <p:sp>
          <p:nvSpPr>
            <p:cNvPr id="20" name="TextBox 20"/>
            <p:cNvSpPr txBox="1"/>
            <p:nvPr/>
          </p:nvSpPr>
          <p:spPr>
            <a:xfrm>
              <a:off x="0" y="-47625"/>
              <a:ext cx="4636658" cy="458708"/>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JULIE SPIER, RPH</a:t>
              </a:r>
            </a:p>
          </p:txBody>
        </p:sp>
        <p:sp>
          <p:nvSpPr>
            <p:cNvPr id="21" name="TextBox 21"/>
            <p:cNvSpPr txBox="1"/>
            <p:nvPr/>
          </p:nvSpPr>
          <p:spPr>
            <a:xfrm>
              <a:off x="0" y="638502"/>
              <a:ext cx="4636658" cy="519986"/>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President - Katy</a:t>
              </a:r>
            </a:p>
          </p:txBody>
        </p:sp>
      </p:grpSp>
      <p:sp>
        <p:nvSpPr>
          <p:cNvPr id="22" name="TextBox 22"/>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23" name="Group 23"/>
          <p:cNvGrpSpPr/>
          <p:nvPr/>
        </p:nvGrpSpPr>
        <p:grpSpPr>
          <a:xfrm>
            <a:off x="1730657" y="5082108"/>
            <a:ext cx="4016565" cy="904585"/>
            <a:chOff x="0" y="-47625"/>
            <a:chExt cx="5355420" cy="1206113"/>
          </a:xfrm>
        </p:grpSpPr>
        <p:sp>
          <p:nvSpPr>
            <p:cNvPr id="24" name="TextBox 24"/>
            <p:cNvSpPr txBox="1"/>
            <p:nvPr/>
          </p:nvSpPr>
          <p:spPr>
            <a:xfrm>
              <a:off x="0" y="-47625"/>
              <a:ext cx="5355420" cy="466709"/>
            </a:xfrm>
            <a:prstGeom prst="rect">
              <a:avLst/>
            </a:prstGeom>
          </p:spPr>
          <p:txBody>
            <a:bodyPr lIns="0" tIns="0" rIns="0" bIns="0" rtlCol="0" anchor="t">
              <a:spAutoFit/>
            </a:bodyPr>
            <a:lstStyle/>
            <a:p>
              <a:pPr>
                <a:lnSpc>
                  <a:spcPts val="2940"/>
                </a:lnSpc>
              </a:pPr>
              <a:r>
                <a:rPr lang="en-US" sz="2100" b="1" dirty="0">
                  <a:solidFill>
                    <a:srgbClr val="FF0000"/>
                  </a:solidFill>
                  <a:latin typeface="HK Grotesk Bold"/>
                </a:rPr>
                <a:t>RANDY MARTIN, RPH, PHARMD</a:t>
              </a:r>
            </a:p>
          </p:txBody>
        </p:sp>
        <p:sp>
          <p:nvSpPr>
            <p:cNvPr id="25" name="TextBox 25"/>
            <p:cNvSpPr txBox="1"/>
            <p:nvPr/>
          </p:nvSpPr>
          <p:spPr>
            <a:xfrm>
              <a:off x="0" y="638502"/>
              <a:ext cx="5355420" cy="519986"/>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Fort Worth</a:t>
              </a:r>
            </a:p>
          </p:txBody>
        </p:sp>
      </p:grpSp>
      <p:grpSp>
        <p:nvGrpSpPr>
          <p:cNvPr id="26" name="Group 26"/>
          <p:cNvGrpSpPr/>
          <p:nvPr/>
        </p:nvGrpSpPr>
        <p:grpSpPr>
          <a:xfrm>
            <a:off x="6511570" y="3585158"/>
            <a:ext cx="4380675" cy="868866"/>
            <a:chOff x="0" y="0"/>
            <a:chExt cx="5840900" cy="1158488"/>
          </a:xfrm>
        </p:grpSpPr>
        <p:sp>
          <p:nvSpPr>
            <p:cNvPr id="27" name="TextBox 27"/>
            <p:cNvSpPr txBox="1"/>
            <p:nvPr/>
          </p:nvSpPr>
          <p:spPr>
            <a:xfrm>
              <a:off x="0" y="-47625"/>
              <a:ext cx="5840900" cy="458708"/>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SUZETTE TIJERINA, RPH</a:t>
              </a:r>
            </a:p>
          </p:txBody>
        </p:sp>
        <p:sp>
          <p:nvSpPr>
            <p:cNvPr id="28" name="TextBox 28"/>
            <p:cNvSpPr txBox="1"/>
            <p:nvPr/>
          </p:nvSpPr>
          <p:spPr>
            <a:xfrm>
              <a:off x="0" y="638502"/>
              <a:ext cx="5840900" cy="519986"/>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Castle Hills</a:t>
              </a:r>
            </a:p>
          </p:txBody>
        </p:sp>
      </p:grpSp>
      <p:grpSp>
        <p:nvGrpSpPr>
          <p:cNvPr id="29" name="Group 29"/>
          <p:cNvGrpSpPr/>
          <p:nvPr/>
        </p:nvGrpSpPr>
        <p:grpSpPr>
          <a:xfrm>
            <a:off x="4733122" y="1933670"/>
            <a:ext cx="3477493" cy="933878"/>
            <a:chOff x="0" y="-47625"/>
            <a:chExt cx="4636658" cy="1245171"/>
          </a:xfrm>
        </p:grpSpPr>
        <p:sp>
          <p:nvSpPr>
            <p:cNvPr id="30" name="TextBox 30"/>
            <p:cNvSpPr txBox="1"/>
            <p:nvPr/>
          </p:nvSpPr>
          <p:spPr>
            <a:xfrm>
              <a:off x="0" y="-47625"/>
              <a:ext cx="4636658" cy="458708"/>
            </a:xfrm>
            <a:prstGeom prst="rect">
              <a:avLst/>
            </a:prstGeom>
          </p:spPr>
          <p:txBody>
            <a:bodyPr lIns="0" tIns="0" rIns="0" bIns="0" rtlCol="0" anchor="t">
              <a:spAutoFit/>
            </a:bodyPr>
            <a:lstStyle/>
            <a:p>
              <a:pPr>
                <a:lnSpc>
                  <a:spcPts val="2940"/>
                </a:lnSpc>
              </a:pPr>
              <a:r>
                <a:rPr lang="en-US" sz="2100" dirty="0">
                  <a:solidFill>
                    <a:srgbClr val="000342"/>
                  </a:solidFill>
                  <a:latin typeface="HK Grotesk Bold"/>
                </a:rPr>
                <a:t>BRADLEY A. MILLER, PH.T.R</a:t>
              </a:r>
            </a:p>
          </p:txBody>
        </p:sp>
        <p:sp>
          <p:nvSpPr>
            <p:cNvPr id="31" name="TextBox 31"/>
            <p:cNvSpPr txBox="1"/>
            <p:nvPr/>
          </p:nvSpPr>
          <p:spPr>
            <a:xfrm>
              <a:off x="0" y="638503"/>
              <a:ext cx="4636658" cy="559043"/>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Vice President - Austin</a:t>
              </a:r>
            </a:p>
          </p:txBody>
        </p:sp>
      </p:grpSp>
      <p:grpSp>
        <p:nvGrpSpPr>
          <p:cNvPr id="32" name="Group 32"/>
          <p:cNvGrpSpPr/>
          <p:nvPr/>
        </p:nvGrpSpPr>
        <p:grpSpPr>
          <a:xfrm>
            <a:off x="1730657" y="8032075"/>
            <a:ext cx="3477493" cy="868866"/>
            <a:chOff x="0" y="0"/>
            <a:chExt cx="4636658" cy="1158488"/>
          </a:xfrm>
        </p:grpSpPr>
        <p:sp>
          <p:nvSpPr>
            <p:cNvPr id="33" name="TextBox 33"/>
            <p:cNvSpPr txBox="1"/>
            <p:nvPr/>
          </p:nvSpPr>
          <p:spPr>
            <a:xfrm>
              <a:off x="0" y="-47625"/>
              <a:ext cx="4636658" cy="458708"/>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DONNA MONTEMAYOR</a:t>
              </a:r>
            </a:p>
          </p:txBody>
        </p:sp>
        <p:sp>
          <p:nvSpPr>
            <p:cNvPr id="34" name="TextBox 34"/>
            <p:cNvSpPr txBox="1"/>
            <p:nvPr/>
          </p:nvSpPr>
          <p:spPr>
            <a:xfrm>
              <a:off x="0" y="638502"/>
              <a:ext cx="4636658" cy="519986"/>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San Antonio</a:t>
              </a:r>
            </a:p>
          </p:txBody>
        </p:sp>
      </p:grpSp>
      <p:grpSp>
        <p:nvGrpSpPr>
          <p:cNvPr id="35" name="Group 35"/>
          <p:cNvGrpSpPr/>
          <p:nvPr/>
        </p:nvGrpSpPr>
        <p:grpSpPr>
          <a:xfrm>
            <a:off x="6481701" y="6588472"/>
            <a:ext cx="3477493" cy="904585"/>
            <a:chOff x="0" y="-47625"/>
            <a:chExt cx="4636658" cy="1206113"/>
          </a:xfrm>
        </p:grpSpPr>
        <p:sp>
          <p:nvSpPr>
            <p:cNvPr id="36" name="TextBox 36"/>
            <p:cNvSpPr txBox="1"/>
            <p:nvPr/>
          </p:nvSpPr>
          <p:spPr>
            <a:xfrm>
              <a:off x="0" y="-47625"/>
              <a:ext cx="4636658" cy="466709"/>
            </a:xfrm>
            <a:prstGeom prst="rect">
              <a:avLst/>
            </a:prstGeom>
          </p:spPr>
          <p:txBody>
            <a:bodyPr lIns="0" tIns="0" rIns="0" bIns="0" rtlCol="0" anchor="t">
              <a:spAutoFit/>
            </a:bodyPr>
            <a:lstStyle/>
            <a:p>
              <a:pPr>
                <a:lnSpc>
                  <a:spcPts val="2940"/>
                </a:lnSpc>
              </a:pPr>
              <a:r>
                <a:rPr lang="en-US" sz="2100" b="1">
                  <a:solidFill>
                    <a:srgbClr val="FF0000"/>
                  </a:solidFill>
                  <a:latin typeface="HK Grotesk Bold"/>
                </a:rPr>
                <a:t>GARRETT MARQUIS</a:t>
              </a:r>
            </a:p>
          </p:txBody>
        </p:sp>
        <p:sp>
          <p:nvSpPr>
            <p:cNvPr id="37" name="TextBox 37"/>
            <p:cNvSpPr txBox="1"/>
            <p:nvPr/>
          </p:nvSpPr>
          <p:spPr>
            <a:xfrm>
              <a:off x="0" y="638502"/>
              <a:ext cx="4636658" cy="519986"/>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Dallas</a:t>
              </a:r>
            </a:p>
          </p:txBody>
        </p:sp>
      </p:grpSp>
      <p:grpSp>
        <p:nvGrpSpPr>
          <p:cNvPr id="38" name="Group 38"/>
          <p:cNvGrpSpPr/>
          <p:nvPr/>
        </p:nvGrpSpPr>
        <p:grpSpPr>
          <a:xfrm>
            <a:off x="8778509" y="1933670"/>
            <a:ext cx="4259147" cy="933878"/>
            <a:chOff x="0" y="-47625"/>
            <a:chExt cx="5678863" cy="1245171"/>
          </a:xfrm>
        </p:grpSpPr>
        <p:sp>
          <p:nvSpPr>
            <p:cNvPr id="39" name="TextBox 39"/>
            <p:cNvSpPr txBox="1"/>
            <p:nvPr/>
          </p:nvSpPr>
          <p:spPr>
            <a:xfrm>
              <a:off x="0" y="-47625"/>
              <a:ext cx="5678863" cy="458708"/>
            </a:xfrm>
            <a:prstGeom prst="rect">
              <a:avLst/>
            </a:prstGeom>
          </p:spPr>
          <p:txBody>
            <a:bodyPr lIns="0" tIns="0" rIns="0" bIns="0" rtlCol="0" anchor="t">
              <a:spAutoFit/>
            </a:bodyPr>
            <a:lstStyle/>
            <a:p>
              <a:pPr>
                <a:lnSpc>
                  <a:spcPts val="2940"/>
                </a:lnSpc>
              </a:pPr>
              <a:r>
                <a:rPr lang="en-US" sz="2100" dirty="0">
                  <a:solidFill>
                    <a:srgbClr val="000342"/>
                  </a:solidFill>
                  <a:latin typeface="HK Grotesk Bold"/>
                </a:rPr>
                <a:t>JENNY DOWNING YOAKUM, RPH</a:t>
              </a:r>
            </a:p>
          </p:txBody>
        </p:sp>
        <p:sp>
          <p:nvSpPr>
            <p:cNvPr id="40" name="TextBox 40"/>
            <p:cNvSpPr txBox="1"/>
            <p:nvPr/>
          </p:nvSpPr>
          <p:spPr>
            <a:xfrm>
              <a:off x="0" y="638503"/>
              <a:ext cx="5678863" cy="559043"/>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Treasurer - Kilgore</a:t>
              </a:r>
            </a:p>
          </p:txBody>
        </p:sp>
      </p:grpSp>
      <p:grpSp>
        <p:nvGrpSpPr>
          <p:cNvPr id="41" name="Group 41"/>
          <p:cNvGrpSpPr/>
          <p:nvPr/>
        </p:nvGrpSpPr>
        <p:grpSpPr>
          <a:xfrm>
            <a:off x="1730657" y="6578085"/>
            <a:ext cx="4549065" cy="933878"/>
            <a:chOff x="0" y="-47625"/>
            <a:chExt cx="6065420" cy="1245171"/>
          </a:xfrm>
        </p:grpSpPr>
        <p:sp>
          <p:nvSpPr>
            <p:cNvPr id="42" name="TextBox 42"/>
            <p:cNvSpPr txBox="1"/>
            <p:nvPr/>
          </p:nvSpPr>
          <p:spPr>
            <a:xfrm>
              <a:off x="0" y="-47625"/>
              <a:ext cx="6065420" cy="458708"/>
            </a:xfrm>
            <a:prstGeom prst="rect">
              <a:avLst/>
            </a:prstGeom>
          </p:spPr>
          <p:txBody>
            <a:bodyPr lIns="0" tIns="0" rIns="0" bIns="0" rtlCol="0" anchor="t">
              <a:spAutoFit/>
            </a:bodyPr>
            <a:lstStyle/>
            <a:p>
              <a:pPr>
                <a:lnSpc>
                  <a:spcPts val="2940"/>
                </a:lnSpc>
              </a:pPr>
              <a:r>
                <a:rPr lang="en-US" sz="2100" dirty="0">
                  <a:solidFill>
                    <a:srgbClr val="000342"/>
                  </a:solidFill>
                  <a:latin typeface="HK Grotesk Bold"/>
                </a:rPr>
                <a:t>DONNIE LEWIS, RPH</a:t>
              </a:r>
            </a:p>
          </p:txBody>
        </p:sp>
        <p:sp>
          <p:nvSpPr>
            <p:cNvPr id="43" name="TextBox 43"/>
            <p:cNvSpPr txBox="1"/>
            <p:nvPr/>
          </p:nvSpPr>
          <p:spPr>
            <a:xfrm>
              <a:off x="0" y="638503"/>
              <a:ext cx="6065420" cy="559043"/>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Athens</a:t>
              </a:r>
            </a:p>
          </p:txBody>
        </p:sp>
      </p:grpSp>
      <p:grpSp>
        <p:nvGrpSpPr>
          <p:cNvPr id="44" name="Group 44"/>
          <p:cNvGrpSpPr/>
          <p:nvPr/>
        </p:nvGrpSpPr>
        <p:grpSpPr>
          <a:xfrm>
            <a:off x="1730657" y="3546425"/>
            <a:ext cx="3477493" cy="933878"/>
            <a:chOff x="0" y="-47625"/>
            <a:chExt cx="4636658" cy="1245171"/>
          </a:xfrm>
        </p:grpSpPr>
        <p:sp>
          <p:nvSpPr>
            <p:cNvPr id="45" name="TextBox 45"/>
            <p:cNvSpPr txBox="1"/>
            <p:nvPr/>
          </p:nvSpPr>
          <p:spPr>
            <a:xfrm>
              <a:off x="0" y="-47625"/>
              <a:ext cx="4636658" cy="458708"/>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RICK FERNANDEZ, RPH</a:t>
              </a:r>
            </a:p>
          </p:txBody>
        </p:sp>
        <p:sp>
          <p:nvSpPr>
            <p:cNvPr id="46" name="TextBox 46"/>
            <p:cNvSpPr txBox="1"/>
            <p:nvPr/>
          </p:nvSpPr>
          <p:spPr>
            <a:xfrm>
              <a:off x="0" y="638503"/>
              <a:ext cx="4636658" cy="559043"/>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Argyle</a:t>
              </a:r>
            </a:p>
          </p:txBody>
        </p:sp>
      </p:grpSp>
      <p:grpSp>
        <p:nvGrpSpPr>
          <p:cNvPr id="47" name="Group 47"/>
          <p:cNvGrpSpPr/>
          <p:nvPr/>
        </p:nvGrpSpPr>
        <p:grpSpPr>
          <a:xfrm>
            <a:off x="6481701" y="5143500"/>
            <a:ext cx="3477493" cy="868866"/>
            <a:chOff x="0" y="0"/>
            <a:chExt cx="4636658" cy="1158488"/>
          </a:xfrm>
        </p:grpSpPr>
        <p:sp>
          <p:nvSpPr>
            <p:cNvPr id="48" name="TextBox 48"/>
            <p:cNvSpPr txBox="1"/>
            <p:nvPr/>
          </p:nvSpPr>
          <p:spPr>
            <a:xfrm>
              <a:off x="0" y="-47625"/>
              <a:ext cx="4636658" cy="458708"/>
            </a:xfrm>
            <a:prstGeom prst="rect">
              <a:avLst/>
            </a:prstGeom>
          </p:spPr>
          <p:txBody>
            <a:bodyPr lIns="0" tIns="0" rIns="0" bIns="0" rtlCol="0" anchor="t">
              <a:spAutoFit/>
            </a:bodyPr>
            <a:lstStyle/>
            <a:p>
              <a:pPr>
                <a:lnSpc>
                  <a:spcPts val="2940"/>
                </a:lnSpc>
              </a:pPr>
              <a:r>
                <a:rPr lang="en-US" sz="2100">
                  <a:solidFill>
                    <a:srgbClr val="000342"/>
                  </a:solidFill>
                  <a:latin typeface="HK Grotesk Bold"/>
                </a:rPr>
                <a:t>IAN SHAW</a:t>
              </a:r>
            </a:p>
          </p:txBody>
        </p:sp>
        <p:sp>
          <p:nvSpPr>
            <p:cNvPr id="49" name="TextBox 49"/>
            <p:cNvSpPr txBox="1"/>
            <p:nvPr/>
          </p:nvSpPr>
          <p:spPr>
            <a:xfrm>
              <a:off x="0" y="638502"/>
              <a:ext cx="4636658" cy="519986"/>
            </a:xfrm>
            <a:prstGeom prst="rect">
              <a:avLst/>
            </a:prstGeom>
          </p:spPr>
          <p:txBody>
            <a:bodyPr lIns="0" tIns="0" rIns="0" bIns="0" rtlCol="0" anchor="t">
              <a:spAutoFit/>
            </a:bodyPr>
            <a:lstStyle/>
            <a:p>
              <a:pPr>
                <a:lnSpc>
                  <a:spcPts val="3359"/>
                </a:lnSpc>
              </a:pPr>
              <a:r>
                <a:rPr lang="en-US" sz="2400" spc="60">
                  <a:solidFill>
                    <a:srgbClr val="000000"/>
                  </a:solidFill>
                  <a:latin typeface="HK Grotesk Light"/>
                </a:rPr>
                <a:t>Dallas</a:t>
              </a:r>
            </a:p>
          </p:txBody>
        </p:sp>
      </p:grpSp>
      <p:grpSp>
        <p:nvGrpSpPr>
          <p:cNvPr id="50" name="Group 50"/>
          <p:cNvGrpSpPr/>
          <p:nvPr/>
        </p:nvGrpSpPr>
        <p:grpSpPr>
          <a:xfrm>
            <a:off x="10892245" y="8727936"/>
            <a:ext cx="5608093" cy="905210"/>
            <a:chOff x="0" y="0"/>
            <a:chExt cx="7477457" cy="1206947"/>
          </a:xfrm>
        </p:grpSpPr>
        <p:sp>
          <p:nvSpPr>
            <p:cNvPr id="51" name="TextBox 51"/>
            <p:cNvSpPr txBox="1"/>
            <p:nvPr/>
          </p:nvSpPr>
          <p:spPr>
            <a:xfrm>
              <a:off x="0" y="639014"/>
              <a:ext cx="7477457" cy="567932"/>
            </a:xfrm>
            <a:prstGeom prst="rect">
              <a:avLst/>
            </a:prstGeom>
          </p:spPr>
          <p:txBody>
            <a:bodyPr lIns="0" tIns="0" rIns="0" bIns="0" rtlCol="0" anchor="t">
              <a:spAutoFit/>
            </a:bodyPr>
            <a:lstStyle/>
            <a:p>
              <a:pPr>
                <a:lnSpc>
                  <a:spcPts val="3559"/>
                </a:lnSpc>
              </a:pPr>
              <a:r>
                <a:rPr lang="en-US" sz="2542">
                  <a:solidFill>
                    <a:srgbClr val="FFFFFF"/>
                  </a:solidFill>
                  <a:latin typeface="HK Grotesk Light"/>
                </a:rPr>
                <a:t>Executive Director/Secretary</a:t>
              </a:r>
            </a:p>
          </p:txBody>
        </p:sp>
        <p:sp>
          <p:nvSpPr>
            <p:cNvPr id="52" name="TextBox 52"/>
            <p:cNvSpPr txBox="1"/>
            <p:nvPr/>
          </p:nvSpPr>
          <p:spPr>
            <a:xfrm>
              <a:off x="0" y="-66675"/>
              <a:ext cx="7477457" cy="606218"/>
            </a:xfrm>
            <a:prstGeom prst="rect">
              <a:avLst/>
            </a:prstGeom>
          </p:spPr>
          <p:txBody>
            <a:bodyPr lIns="0" tIns="0" rIns="0" bIns="0" rtlCol="0" anchor="t">
              <a:spAutoFit/>
            </a:bodyPr>
            <a:lstStyle/>
            <a:p>
              <a:pPr>
                <a:lnSpc>
                  <a:spcPts val="3718"/>
                </a:lnSpc>
              </a:pPr>
              <a:r>
                <a:rPr lang="en-US" sz="2655" dirty="0">
                  <a:solidFill>
                    <a:srgbClr val="DC3C4D"/>
                  </a:solidFill>
                  <a:latin typeface="HK Grotesk Medium"/>
                </a:rPr>
                <a:t>DANIEL R. CARROLL, PHARMD, RPH</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66211" y="385082"/>
            <a:ext cx="15133498" cy="820233"/>
          </a:xfrm>
          <a:prstGeom prst="rect">
            <a:avLst/>
          </a:prstGeom>
        </p:spPr>
        <p:txBody>
          <a:bodyPr lIns="0" tIns="0" rIns="0" bIns="0" rtlCol="0" anchor="t">
            <a:spAutoFit/>
          </a:bodyPr>
          <a:lstStyle/>
          <a:p>
            <a:pPr>
              <a:lnSpc>
                <a:spcPts val="6681"/>
              </a:lnSpc>
            </a:pPr>
            <a:r>
              <a:rPr lang="en-US" sz="5100" spc="51">
                <a:solidFill>
                  <a:srgbClr val="000342"/>
                </a:solidFill>
                <a:latin typeface="Vesper Libre Bold"/>
              </a:rPr>
              <a:t>Continuing Education | Pharmacy Technicians</a:t>
            </a:r>
          </a:p>
        </p:txBody>
      </p:sp>
      <p:grpSp>
        <p:nvGrpSpPr>
          <p:cNvPr id="3" name="Group 3"/>
          <p:cNvGrpSpPr/>
          <p:nvPr/>
        </p:nvGrpSpPr>
        <p:grpSpPr>
          <a:xfrm rot="5400000">
            <a:off x="3477178" y="5310125"/>
            <a:ext cx="11333645" cy="148253"/>
            <a:chOff x="0" y="0"/>
            <a:chExt cx="43690120" cy="571500"/>
          </a:xfrm>
        </p:grpSpPr>
        <p:sp>
          <p:nvSpPr>
            <p:cNvPr id="4" name="Freeform 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5" name="Group 5"/>
          <p:cNvGrpSpPr/>
          <p:nvPr/>
        </p:nvGrpSpPr>
        <p:grpSpPr>
          <a:xfrm rot="5400000">
            <a:off x="8574805" y="10499498"/>
            <a:ext cx="1138391" cy="148253"/>
            <a:chOff x="0" y="0"/>
            <a:chExt cx="4388387" cy="571500"/>
          </a:xfrm>
        </p:grpSpPr>
        <p:sp>
          <p:nvSpPr>
            <p:cNvPr id="6" name="Freeform 6"/>
            <p:cNvSpPr/>
            <p:nvPr/>
          </p:nvSpPr>
          <p:spPr>
            <a:xfrm>
              <a:off x="0" y="255270"/>
              <a:ext cx="4388387" cy="69850"/>
            </a:xfrm>
            <a:custGeom>
              <a:avLst/>
              <a:gdLst/>
              <a:ahLst/>
              <a:cxnLst/>
              <a:rect l="l" t="t" r="r" b="b"/>
              <a:pathLst>
                <a:path w="4388387" h="69850">
                  <a:moveTo>
                    <a:pt x="4097557" y="0"/>
                  </a:moveTo>
                  <a:lnTo>
                    <a:pt x="0" y="0"/>
                  </a:lnTo>
                  <a:lnTo>
                    <a:pt x="0" y="69850"/>
                  </a:lnTo>
                  <a:lnTo>
                    <a:pt x="4388387" y="69850"/>
                  </a:lnTo>
                  <a:lnTo>
                    <a:pt x="4388387" y="0"/>
                  </a:lnTo>
                  <a:close/>
                </a:path>
              </a:pathLst>
            </a:custGeom>
            <a:solidFill>
              <a:srgbClr val="DC3C4D"/>
            </a:solidFill>
          </p:spPr>
          <p:txBody>
            <a:bodyPr/>
            <a:lstStyle/>
            <a:p>
              <a:endParaRPr lang="en-US"/>
            </a:p>
          </p:txBody>
        </p:sp>
      </p:grpSp>
      <p:grpSp>
        <p:nvGrpSpPr>
          <p:cNvPr id="7" name="Group 7"/>
          <p:cNvGrpSpPr/>
          <p:nvPr/>
        </p:nvGrpSpPr>
        <p:grpSpPr>
          <a:xfrm rot="5400000">
            <a:off x="8620678" y="-164742"/>
            <a:ext cx="1046645" cy="148253"/>
            <a:chOff x="0" y="0"/>
            <a:chExt cx="4034716" cy="571500"/>
          </a:xfrm>
        </p:grpSpPr>
        <p:sp>
          <p:nvSpPr>
            <p:cNvPr id="8" name="Freeform 8"/>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9" name="Group 9"/>
          <p:cNvGrpSpPr/>
          <p:nvPr/>
        </p:nvGrpSpPr>
        <p:grpSpPr>
          <a:xfrm rot="5400000">
            <a:off x="-3174054" y="6142700"/>
            <a:ext cx="8921390" cy="148253"/>
            <a:chOff x="0" y="0"/>
            <a:chExt cx="34391108" cy="571500"/>
          </a:xfrm>
        </p:grpSpPr>
        <p:sp>
          <p:nvSpPr>
            <p:cNvPr id="10" name="Freeform 10"/>
            <p:cNvSpPr/>
            <p:nvPr/>
          </p:nvSpPr>
          <p:spPr>
            <a:xfrm>
              <a:off x="0" y="255270"/>
              <a:ext cx="34391107" cy="69850"/>
            </a:xfrm>
            <a:custGeom>
              <a:avLst/>
              <a:gdLst/>
              <a:ahLst/>
              <a:cxnLst/>
              <a:rect l="l" t="t" r="r" b="b"/>
              <a:pathLst>
                <a:path w="34391107" h="69850">
                  <a:moveTo>
                    <a:pt x="34100278" y="0"/>
                  </a:moveTo>
                  <a:lnTo>
                    <a:pt x="0" y="0"/>
                  </a:lnTo>
                  <a:lnTo>
                    <a:pt x="0" y="69850"/>
                  </a:lnTo>
                  <a:lnTo>
                    <a:pt x="34391107" y="69850"/>
                  </a:lnTo>
                  <a:lnTo>
                    <a:pt x="34391107" y="0"/>
                  </a:lnTo>
                  <a:close/>
                </a:path>
              </a:pathLst>
            </a:custGeom>
            <a:solidFill>
              <a:srgbClr val="F4F4F4"/>
            </a:solidFill>
          </p:spPr>
          <p:txBody>
            <a:bodyPr/>
            <a:lstStyle/>
            <a:p>
              <a:endParaRPr lang="en-US"/>
            </a:p>
          </p:txBody>
        </p:sp>
      </p:grpSp>
      <p:grpSp>
        <p:nvGrpSpPr>
          <p:cNvPr id="11" name="Group 11"/>
          <p:cNvGrpSpPr/>
          <p:nvPr/>
        </p:nvGrpSpPr>
        <p:grpSpPr>
          <a:xfrm rot="5400000">
            <a:off x="964295" y="1637759"/>
            <a:ext cx="644692" cy="148253"/>
            <a:chOff x="0" y="0"/>
            <a:chExt cx="2485226" cy="571500"/>
          </a:xfrm>
        </p:grpSpPr>
        <p:sp>
          <p:nvSpPr>
            <p:cNvPr id="12" name="Freeform 12"/>
            <p:cNvSpPr/>
            <p:nvPr/>
          </p:nvSpPr>
          <p:spPr>
            <a:xfrm>
              <a:off x="0" y="255270"/>
              <a:ext cx="2485226" cy="69850"/>
            </a:xfrm>
            <a:custGeom>
              <a:avLst/>
              <a:gdLst/>
              <a:ahLst/>
              <a:cxnLst/>
              <a:rect l="l" t="t" r="r" b="b"/>
              <a:pathLst>
                <a:path w="2485226" h="69850">
                  <a:moveTo>
                    <a:pt x="2194396" y="0"/>
                  </a:moveTo>
                  <a:lnTo>
                    <a:pt x="0" y="0"/>
                  </a:lnTo>
                  <a:lnTo>
                    <a:pt x="0" y="69850"/>
                  </a:lnTo>
                  <a:lnTo>
                    <a:pt x="2485226" y="69850"/>
                  </a:lnTo>
                  <a:lnTo>
                    <a:pt x="2485226" y="0"/>
                  </a:lnTo>
                  <a:close/>
                </a:path>
              </a:pathLst>
            </a:custGeom>
            <a:solidFill>
              <a:srgbClr val="DC3C4D"/>
            </a:solidFill>
          </p:spPr>
          <p:txBody>
            <a:bodyPr/>
            <a:lstStyle/>
            <a:p>
              <a:endParaRPr lang="en-US"/>
            </a:p>
          </p:txBody>
        </p:sp>
      </p:grpSp>
      <p:grpSp>
        <p:nvGrpSpPr>
          <p:cNvPr id="13" name="Group 13"/>
          <p:cNvGrpSpPr/>
          <p:nvPr/>
        </p:nvGrpSpPr>
        <p:grpSpPr>
          <a:xfrm rot="5400000">
            <a:off x="11332887" y="5310125"/>
            <a:ext cx="11333645" cy="148253"/>
            <a:chOff x="0" y="0"/>
            <a:chExt cx="43690120" cy="571500"/>
          </a:xfrm>
        </p:grpSpPr>
        <p:sp>
          <p:nvSpPr>
            <p:cNvPr id="14" name="Freeform 14"/>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5" name="Group 15"/>
          <p:cNvGrpSpPr/>
          <p:nvPr/>
        </p:nvGrpSpPr>
        <p:grpSpPr>
          <a:xfrm rot="5400000">
            <a:off x="16306780" y="9519945"/>
            <a:ext cx="1385858" cy="148253"/>
            <a:chOff x="0" y="0"/>
            <a:chExt cx="5342349" cy="571500"/>
          </a:xfrm>
        </p:grpSpPr>
        <p:sp>
          <p:nvSpPr>
            <p:cNvPr id="16" name="Freeform 16"/>
            <p:cNvSpPr/>
            <p:nvPr/>
          </p:nvSpPr>
          <p:spPr>
            <a:xfrm>
              <a:off x="0" y="255270"/>
              <a:ext cx="5342349" cy="69850"/>
            </a:xfrm>
            <a:custGeom>
              <a:avLst/>
              <a:gdLst/>
              <a:ahLst/>
              <a:cxnLst/>
              <a:rect l="l" t="t" r="r" b="b"/>
              <a:pathLst>
                <a:path w="5342349" h="69850">
                  <a:moveTo>
                    <a:pt x="5051519" y="0"/>
                  </a:moveTo>
                  <a:lnTo>
                    <a:pt x="0" y="0"/>
                  </a:lnTo>
                  <a:lnTo>
                    <a:pt x="0" y="69850"/>
                  </a:lnTo>
                  <a:lnTo>
                    <a:pt x="5342349" y="69850"/>
                  </a:lnTo>
                  <a:lnTo>
                    <a:pt x="5342349" y="0"/>
                  </a:lnTo>
                  <a:close/>
                </a:path>
              </a:pathLst>
            </a:custGeom>
            <a:solidFill>
              <a:srgbClr val="DC3C4D"/>
            </a:solidFill>
          </p:spPr>
          <p:txBody>
            <a:bodyPr/>
            <a:lstStyle/>
            <a:p>
              <a:endParaRPr lang="en-US"/>
            </a:p>
          </p:txBody>
        </p:sp>
      </p:grpSp>
      <p:sp>
        <p:nvSpPr>
          <p:cNvPr id="17" name="Freeform 17"/>
          <p:cNvSpPr/>
          <p:nvPr/>
        </p:nvSpPr>
        <p:spPr>
          <a:xfrm>
            <a:off x="4816896" y="5880006"/>
            <a:ext cx="920807" cy="920807"/>
          </a:xfrm>
          <a:custGeom>
            <a:avLst/>
            <a:gdLst/>
            <a:ahLst/>
            <a:cxnLst/>
            <a:rect l="l" t="t" r="r" b="b"/>
            <a:pathLst>
              <a:path w="920807" h="920807">
                <a:moveTo>
                  <a:pt x="0" y="0"/>
                </a:moveTo>
                <a:lnTo>
                  <a:pt x="920807" y="0"/>
                </a:lnTo>
                <a:lnTo>
                  <a:pt x="920807" y="920808"/>
                </a:lnTo>
                <a:lnTo>
                  <a:pt x="0" y="92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p:nvPr/>
        </p:nvGrpSpPr>
        <p:grpSpPr>
          <a:xfrm>
            <a:off x="435312" y="9593991"/>
            <a:ext cx="1510913" cy="310644"/>
            <a:chOff x="0" y="0"/>
            <a:chExt cx="6350000" cy="1305560"/>
          </a:xfrm>
        </p:grpSpPr>
        <p:sp>
          <p:nvSpPr>
            <p:cNvPr id="19" name="Freeform 19"/>
            <p:cNvSpPr/>
            <p:nvPr/>
          </p:nvSpPr>
          <p:spPr>
            <a:xfrm>
              <a:off x="0" y="-27940"/>
              <a:ext cx="6369050" cy="1360170"/>
            </a:xfrm>
            <a:custGeom>
              <a:avLst/>
              <a:gdLst/>
              <a:ahLst/>
              <a:cxnLst/>
              <a:rect l="l" t="t" r="r" b="b"/>
              <a:pathLst>
                <a:path w="6369050" h="1360170">
                  <a:moveTo>
                    <a:pt x="6294120" y="579120"/>
                  </a:moveTo>
                  <a:lnTo>
                    <a:pt x="5594350" y="55880"/>
                  </a:lnTo>
                  <a:cubicBezTo>
                    <a:pt x="5520690" y="0"/>
                    <a:pt x="5459730" y="30480"/>
                    <a:pt x="5459730" y="123190"/>
                  </a:cubicBezTo>
                  <a:lnTo>
                    <a:pt x="5459730"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458460" y="805180"/>
                  </a:lnTo>
                  <a:lnTo>
                    <a:pt x="5458460" y="1236980"/>
                  </a:lnTo>
                  <a:cubicBezTo>
                    <a:pt x="5458460" y="1329690"/>
                    <a:pt x="5519420" y="1360170"/>
                    <a:pt x="5593080" y="1304290"/>
                  </a:cubicBezTo>
                  <a:lnTo>
                    <a:pt x="6294120" y="779780"/>
                  </a:lnTo>
                  <a:cubicBezTo>
                    <a:pt x="6369050" y="726440"/>
                    <a:pt x="6369050" y="635000"/>
                    <a:pt x="6294120" y="579120"/>
                  </a:cubicBezTo>
                  <a:close/>
                </a:path>
              </a:pathLst>
            </a:custGeom>
            <a:solidFill>
              <a:srgbClr val="DC3C4D"/>
            </a:solidFill>
          </p:spPr>
          <p:txBody>
            <a:bodyPr/>
            <a:lstStyle/>
            <a:p>
              <a:endParaRPr lang="en-US"/>
            </a:p>
          </p:txBody>
        </p:sp>
      </p:grpSp>
      <p:sp>
        <p:nvSpPr>
          <p:cNvPr id="20" name="Freeform 20"/>
          <p:cNvSpPr/>
          <p:nvPr/>
        </p:nvSpPr>
        <p:spPr>
          <a:xfrm>
            <a:off x="4702288" y="4680998"/>
            <a:ext cx="1150022" cy="787765"/>
          </a:xfrm>
          <a:custGeom>
            <a:avLst/>
            <a:gdLst/>
            <a:ahLst/>
            <a:cxnLst/>
            <a:rect l="l" t="t" r="r" b="b"/>
            <a:pathLst>
              <a:path w="1150022" h="787765">
                <a:moveTo>
                  <a:pt x="0" y="0"/>
                </a:moveTo>
                <a:lnTo>
                  <a:pt x="1150022" y="0"/>
                </a:lnTo>
                <a:lnTo>
                  <a:pt x="1150022" y="787765"/>
                </a:lnTo>
                <a:lnTo>
                  <a:pt x="0" y="7877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DC3C4D"/>
                </a:solidFill>
                <a:latin typeface="HK Grotesk Bold"/>
              </a:rPr>
              <a:t>TEXAS STATE BOARD OF PHARMACY</a:t>
            </a:r>
          </a:p>
        </p:txBody>
      </p:sp>
      <p:sp>
        <p:nvSpPr>
          <p:cNvPr id="22" name="TextBox 22"/>
          <p:cNvSpPr txBox="1"/>
          <p:nvPr/>
        </p:nvSpPr>
        <p:spPr>
          <a:xfrm>
            <a:off x="1866211" y="1754603"/>
            <a:ext cx="5672154" cy="547965"/>
          </a:xfrm>
          <a:prstGeom prst="rect">
            <a:avLst/>
          </a:prstGeom>
        </p:spPr>
        <p:txBody>
          <a:bodyPr lIns="0" tIns="0" rIns="0" bIns="0" rtlCol="0" anchor="t">
            <a:spAutoFit/>
          </a:bodyPr>
          <a:lstStyle/>
          <a:p>
            <a:pPr>
              <a:lnSpc>
                <a:spcPts val="4479"/>
              </a:lnSpc>
            </a:pPr>
            <a:r>
              <a:rPr lang="en-US" sz="3199">
                <a:solidFill>
                  <a:srgbClr val="000000"/>
                </a:solidFill>
                <a:latin typeface="HK Grotesk Medium"/>
                <a:ea typeface="HK Grotesk Medium"/>
              </a:rPr>
              <a:t>Board Rule §297.8</a:t>
            </a:r>
          </a:p>
        </p:txBody>
      </p:sp>
      <p:sp>
        <p:nvSpPr>
          <p:cNvPr id="23" name="TextBox 23"/>
          <p:cNvSpPr txBox="1"/>
          <p:nvPr/>
        </p:nvSpPr>
        <p:spPr>
          <a:xfrm>
            <a:off x="5985069" y="5942206"/>
            <a:ext cx="7108511" cy="710684"/>
          </a:xfrm>
          <a:prstGeom prst="rect">
            <a:avLst/>
          </a:prstGeom>
        </p:spPr>
        <p:txBody>
          <a:bodyPr lIns="0" tIns="0" rIns="0" bIns="0" rtlCol="0" anchor="t">
            <a:spAutoFit/>
          </a:bodyPr>
          <a:lstStyle/>
          <a:p>
            <a:pPr>
              <a:lnSpc>
                <a:spcPts val="5817"/>
              </a:lnSpc>
            </a:pPr>
            <a:r>
              <a:rPr lang="en-US" sz="4155" dirty="0">
                <a:solidFill>
                  <a:srgbClr val="000342"/>
                </a:solidFill>
                <a:latin typeface="HK Grotesk Medium"/>
              </a:rPr>
              <a:t>Human Trafficking Prevention</a:t>
            </a:r>
          </a:p>
        </p:txBody>
      </p:sp>
      <p:sp>
        <p:nvSpPr>
          <p:cNvPr id="24" name="TextBox 24"/>
          <p:cNvSpPr txBox="1"/>
          <p:nvPr/>
        </p:nvSpPr>
        <p:spPr>
          <a:xfrm>
            <a:off x="2069895" y="9441992"/>
            <a:ext cx="5857714"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Effective: September 1, 2023</a:t>
            </a:r>
          </a:p>
        </p:txBody>
      </p:sp>
      <p:sp>
        <p:nvSpPr>
          <p:cNvPr id="25" name="TextBox 25"/>
          <p:cNvSpPr txBox="1"/>
          <p:nvPr/>
        </p:nvSpPr>
        <p:spPr>
          <a:xfrm>
            <a:off x="4816896" y="3381411"/>
            <a:ext cx="2733880" cy="946753"/>
          </a:xfrm>
          <a:prstGeom prst="rect">
            <a:avLst/>
          </a:prstGeom>
        </p:spPr>
        <p:txBody>
          <a:bodyPr lIns="0" tIns="0" rIns="0" bIns="0" rtlCol="0" anchor="t">
            <a:spAutoFit/>
          </a:bodyPr>
          <a:lstStyle/>
          <a:p>
            <a:pPr>
              <a:lnSpc>
                <a:spcPts val="7758"/>
              </a:lnSpc>
            </a:pPr>
            <a:r>
              <a:rPr lang="en-US" sz="5541">
                <a:solidFill>
                  <a:srgbClr val="DC3C4D"/>
                </a:solidFill>
                <a:latin typeface="Vesper Libre Bold"/>
              </a:rPr>
              <a:t>Current</a:t>
            </a:r>
          </a:p>
        </p:txBody>
      </p:sp>
      <p:sp>
        <p:nvSpPr>
          <p:cNvPr id="26" name="TextBox 26"/>
          <p:cNvSpPr txBox="1"/>
          <p:nvPr/>
        </p:nvSpPr>
        <p:spPr>
          <a:xfrm>
            <a:off x="1866211" y="1176741"/>
            <a:ext cx="8473861" cy="644538"/>
          </a:xfrm>
          <a:prstGeom prst="rect">
            <a:avLst/>
          </a:prstGeom>
        </p:spPr>
        <p:txBody>
          <a:bodyPr lIns="0" tIns="0" rIns="0" bIns="0" rtlCol="0" anchor="t">
            <a:spAutoFit/>
          </a:bodyPr>
          <a:lstStyle/>
          <a:p>
            <a:pPr>
              <a:lnSpc>
                <a:spcPts val="5115"/>
              </a:lnSpc>
            </a:pPr>
            <a:r>
              <a:rPr lang="en-US" sz="4060" spc="36">
                <a:solidFill>
                  <a:srgbClr val="DC3C4D"/>
                </a:solidFill>
                <a:latin typeface="Vesper Libre Bold"/>
              </a:rPr>
              <a:t>Subject Requirements</a:t>
            </a:r>
          </a:p>
        </p:txBody>
      </p:sp>
      <p:sp>
        <p:nvSpPr>
          <p:cNvPr id="27" name="TextBox 27"/>
          <p:cNvSpPr txBox="1"/>
          <p:nvPr/>
        </p:nvSpPr>
        <p:spPr>
          <a:xfrm>
            <a:off x="5985069" y="4758079"/>
            <a:ext cx="7374045" cy="710684"/>
          </a:xfrm>
          <a:prstGeom prst="rect">
            <a:avLst/>
          </a:prstGeom>
        </p:spPr>
        <p:txBody>
          <a:bodyPr lIns="0" tIns="0" rIns="0" bIns="0" rtlCol="0" anchor="t">
            <a:spAutoFit/>
          </a:bodyPr>
          <a:lstStyle/>
          <a:p>
            <a:pPr>
              <a:lnSpc>
                <a:spcPts val="5817"/>
              </a:lnSpc>
            </a:pPr>
            <a:r>
              <a:rPr lang="en-US" sz="4155">
                <a:solidFill>
                  <a:srgbClr val="000342"/>
                </a:solidFill>
                <a:latin typeface="HK Grotesk Medium"/>
              </a:rPr>
              <a:t>Texas Pharmacy Laws or Rules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1703" y="-659731"/>
            <a:ext cx="16484594" cy="12741217"/>
          </a:xfrm>
          <a:custGeom>
            <a:avLst/>
            <a:gdLst/>
            <a:ahLst/>
            <a:cxnLst/>
            <a:rect l="l" t="t" r="r" b="b"/>
            <a:pathLst>
              <a:path w="16484594" h="12741217">
                <a:moveTo>
                  <a:pt x="0" y="0"/>
                </a:moveTo>
                <a:lnTo>
                  <a:pt x="16484594" y="0"/>
                </a:lnTo>
                <a:lnTo>
                  <a:pt x="16484594" y="12741217"/>
                </a:lnTo>
                <a:lnTo>
                  <a:pt x="0" y="12741217"/>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3801" y="-707531"/>
            <a:ext cx="16540399" cy="12784350"/>
          </a:xfrm>
          <a:custGeom>
            <a:avLst/>
            <a:gdLst/>
            <a:ahLst/>
            <a:cxnLst/>
            <a:rect l="l" t="t" r="r" b="b"/>
            <a:pathLst>
              <a:path w="16540399" h="12784350">
                <a:moveTo>
                  <a:pt x="0" y="0"/>
                </a:moveTo>
                <a:lnTo>
                  <a:pt x="16540398" y="0"/>
                </a:lnTo>
                <a:lnTo>
                  <a:pt x="16540398" y="12784350"/>
                </a:lnTo>
                <a:lnTo>
                  <a:pt x="0" y="1278435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Freeform 16"/>
          <p:cNvSpPr/>
          <p:nvPr/>
        </p:nvSpPr>
        <p:spPr>
          <a:xfrm>
            <a:off x="0" y="3330434"/>
            <a:ext cx="11768189" cy="4675370"/>
          </a:xfrm>
          <a:custGeom>
            <a:avLst/>
            <a:gdLst/>
            <a:ahLst/>
            <a:cxnLst/>
            <a:rect l="l" t="t" r="r" b="b"/>
            <a:pathLst>
              <a:path w="11768189" h="4675370">
                <a:moveTo>
                  <a:pt x="0" y="0"/>
                </a:moveTo>
                <a:lnTo>
                  <a:pt x="11768189" y="0"/>
                </a:lnTo>
                <a:lnTo>
                  <a:pt x="11768189" y="4675370"/>
                </a:lnTo>
                <a:lnTo>
                  <a:pt x="0" y="4675370"/>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435312" y="386666"/>
            <a:ext cx="14915295" cy="644303"/>
          </a:xfrm>
          <a:prstGeom prst="rect">
            <a:avLst/>
          </a:prstGeom>
        </p:spPr>
        <p:txBody>
          <a:bodyPr lIns="0" tIns="0" rIns="0" bIns="0" rtlCol="0" anchor="t">
            <a:spAutoFit/>
          </a:bodyPr>
          <a:lstStyle/>
          <a:p>
            <a:pPr>
              <a:lnSpc>
                <a:spcPts val="5122"/>
              </a:lnSpc>
            </a:pPr>
            <a:r>
              <a:rPr lang="en-US" sz="4065" spc="36">
                <a:solidFill>
                  <a:srgbClr val="000342"/>
                </a:solidFill>
                <a:latin typeface="Vesper Libre Bold"/>
              </a:rPr>
              <a:t>Where can I learn more about the new CE requirements?</a:t>
            </a:r>
          </a:p>
        </p:txBody>
      </p:sp>
      <p:grpSp>
        <p:nvGrpSpPr>
          <p:cNvPr id="18" name="Group 18"/>
          <p:cNvGrpSpPr/>
          <p:nvPr/>
        </p:nvGrpSpPr>
        <p:grpSpPr>
          <a:xfrm>
            <a:off x="0" y="1446753"/>
            <a:ext cx="16111454" cy="1218508"/>
            <a:chOff x="0" y="0"/>
            <a:chExt cx="5541500" cy="419103"/>
          </a:xfrm>
        </p:grpSpPr>
        <p:sp>
          <p:nvSpPr>
            <p:cNvPr id="19" name="Freeform 19"/>
            <p:cNvSpPr/>
            <p:nvPr/>
          </p:nvSpPr>
          <p:spPr>
            <a:xfrm>
              <a:off x="0" y="0"/>
              <a:ext cx="5541500" cy="419103"/>
            </a:xfrm>
            <a:custGeom>
              <a:avLst/>
              <a:gdLst/>
              <a:ahLst/>
              <a:cxnLst/>
              <a:rect l="l" t="t" r="r" b="b"/>
              <a:pathLst>
                <a:path w="5541500" h="419103">
                  <a:moveTo>
                    <a:pt x="0" y="0"/>
                  </a:moveTo>
                  <a:lnTo>
                    <a:pt x="5541500" y="0"/>
                  </a:lnTo>
                  <a:lnTo>
                    <a:pt x="5541500" y="419103"/>
                  </a:lnTo>
                  <a:lnTo>
                    <a:pt x="0" y="419103"/>
                  </a:lnTo>
                  <a:close/>
                </a:path>
              </a:pathLst>
            </a:custGeom>
            <a:solidFill>
              <a:srgbClr val="000342"/>
            </a:solidFill>
          </p:spPr>
          <p:txBody>
            <a:bodyPr/>
            <a:lstStyle/>
            <a:p>
              <a:endParaRPr lang="en-US"/>
            </a:p>
          </p:txBody>
        </p:sp>
      </p:grpSp>
      <p:grpSp>
        <p:nvGrpSpPr>
          <p:cNvPr id="20" name="Group 20"/>
          <p:cNvGrpSpPr>
            <a:grpSpLocks noChangeAspect="1"/>
          </p:cNvGrpSpPr>
          <p:nvPr/>
        </p:nvGrpSpPr>
        <p:grpSpPr>
          <a:xfrm>
            <a:off x="13939654" y="396191"/>
            <a:ext cx="3319646" cy="3319633"/>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99996" r="-26631"/>
              </a:stretch>
            </a:blipFill>
          </p:spPr>
          <p:txBody>
            <a:bodyPr/>
            <a:lstStyle/>
            <a:p>
              <a:endParaRPr lang="en-US"/>
            </a:p>
          </p:txBody>
        </p:sp>
      </p:grpSp>
      <p:sp>
        <p:nvSpPr>
          <p:cNvPr id="22" name="TextBox 22"/>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3" name="TextBox 23"/>
          <p:cNvSpPr txBox="1"/>
          <p:nvPr/>
        </p:nvSpPr>
        <p:spPr>
          <a:xfrm>
            <a:off x="435312" y="1510760"/>
            <a:ext cx="14744079" cy="985719"/>
          </a:xfrm>
          <a:prstGeom prst="rect">
            <a:avLst/>
          </a:prstGeom>
        </p:spPr>
        <p:txBody>
          <a:bodyPr lIns="0" tIns="0" rIns="0" bIns="0" rtlCol="0" anchor="t">
            <a:spAutoFit/>
          </a:bodyPr>
          <a:lstStyle/>
          <a:p>
            <a:pPr>
              <a:lnSpc>
                <a:spcPts val="8144"/>
              </a:lnSpc>
            </a:pPr>
            <a:r>
              <a:rPr lang="en-US" sz="5817">
                <a:solidFill>
                  <a:srgbClr val="DC3C4D"/>
                </a:solidFill>
                <a:latin typeface="Vesper Libre Bold"/>
              </a:rPr>
              <a:t>www.pharmacy.texas.gov/ce</a:t>
            </a:r>
          </a:p>
        </p:txBody>
      </p:sp>
      <p:sp>
        <p:nvSpPr>
          <p:cNvPr id="24" name="TextBox 24"/>
          <p:cNvSpPr txBox="1"/>
          <p:nvPr/>
        </p:nvSpPr>
        <p:spPr>
          <a:xfrm>
            <a:off x="11768189" y="4273001"/>
            <a:ext cx="4794613" cy="2174875"/>
          </a:xfrm>
          <a:prstGeom prst="rect">
            <a:avLst/>
          </a:prstGeom>
        </p:spPr>
        <p:txBody>
          <a:bodyPr lIns="0" tIns="0" rIns="0" bIns="0" rtlCol="0" anchor="t">
            <a:spAutoFit/>
          </a:bodyPr>
          <a:lstStyle/>
          <a:p>
            <a:pPr algn="r">
              <a:lnSpc>
                <a:spcPts val="3499"/>
              </a:lnSpc>
              <a:spcBef>
                <a:spcPct val="0"/>
              </a:spcBef>
            </a:pPr>
            <a:r>
              <a:rPr lang="en-US" sz="2499">
                <a:solidFill>
                  <a:srgbClr val="000000"/>
                </a:solidFill>
                <a:latin typeface="HK Grotesk Light"/>
              </a:rPr>
              <a:t>Select your license or registration type from this page for a comprehensive look at the new requirements and which types of courses may be counted for each.</a:t>
            </a:r>
          </a:p>
        </p:txBody>
      </p:sp>
      <p:sp>
        <p:nvSpPr>
          <p:cNvPr id="25" name="TextBox 25"/>
          <p:cNvSpPr txBox="1"/>
          <p:nvPr/>
        </p:nvSpPr>
        <p:spPr>
          <a:xfrm>
            <a:off x="12004226" y="7177764"/>
            <a:ext cx="4558575" cy="1746250"/>
          </a:xfrm>
          <a:prstGeom prst="rect">
            <a:avLst/>
          </a:prstGeom>
        </p:spPr>
        <p:txBody>
          <a:bodyPr lIns="0" tIns="0" rIns="0" bIns="0" rtlCol="0" anchor="t">
            <a:spAutoFit/>
          </a:bodyPr>
          <a:lstStyle/>
          <a:p>
            <a:pPr algn="r">
              <a:lnSpc>
                <a:spcPts val="3500"/>
              </a:lnSpc>
              <a:spcBef>
                <a:spcPct val="0"/>
              </a:spcBef>
            </a:pPr>
            <a:r>
              <a:rPr lang="en-US" sz="2500">
                <a:solidFill>
                  <a:srgbClr val="000000"/>
                </a:solidFill>
                <a:latin typeface="HK Grotesk Light"/>
              </a:rPr>
              <a:t>(You can also find other CE-related FAQs on these pages—we recommend bookmarking them for ease of reference.)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85292" y="0"/>
            <a:ext cx="1302708" cy="10287000"/>
            <a:chOff x="0" y="0"/>
            <a:chExt cx="302960" cy="2392363"/>
          </a:xfrm>
        </p:grpSpPr>
        <p:sp>
          <p:nvSpPr>
            <p:cNvPr id="3" name="Freeform 3"/>
            <p:cNvSpPr/>
            <p:nvPr/>
          </p:nvSpPr>
          <p:spPr>
            <a:xfrm>
              <a:off x="0" y="0"/>
              <a:ext cx="302960" cy="2392362"/>
            </a:xfrm>
            <a:custGeom>
              <a:avLst/>
              <a:gdLst/>
              <a:ahLst/>
              <a:cxnLst/>
              <a:rect l="l" t="t" r="r" b="b"/>
              <a:pathLst>
                <a:path w="302960" h="2392362">
                  <a:moveTo>
                    <a:pt x="0" y="0"/>
                  </a:moveTo>
                  <a:lnTo>
                    <a:pt x="302960" y="0"/>
                  </a:lnTo>
                  <a:lnTo>
                    <a:pt x="302960" y="2392362"/>
                  </a:lnTo>
                  <a:lnTo>
                    <a:pt x="0" y="2392362"/>
                  </a:lnTo>
                  <a:close/>
                </a:path>
              </a:pathLst>
            </a:custGeom>
            <a:solidFill>
              <a:srgbClr val="FFFFFF"/>
            </a:solidFill>
          </p:spPr>
          <p:txBody>
            <a:bodyPr/>
            <a:lstStyle/>
            <a:p>
              <a:endParaRPr lang="en-US"/>
            </a:p>
          </p:txBody>
        </p:sp>
      </p:grpSp>
      <p:grpSp>
        <p:nvGrpSpPr>
          <p:cNvPr id="4" name="Group 4"/>
          <p:cNvGrpSpPr/>
          <p:nvPr/>
        </p:nvGrpSpPr>
        <p:grpSpPr>
          <a:xfrm>
            <a:off x="0" y="0"/>
            <a:ext cx="1283828" cy="10287000"/>
            <a:chOff x="0" y="0"/>
            <a:chExt cx="298569" cy="2392363"/>
          </a:xfrm>
        </p:grpSpPr>
        <p:sp>
          <p:nvSpPr>
            <p:cNvPr id="5" name="Freeform 5"/>
            <p:cNvSpPr/>
            <p:nvPr/>
          </p:nvSpPr>
          <p:spPr>
            <a:xfrm>
              <a:off x="0" y="0"/>
              <a:ext cx="298569" cy="2392362"/>
            </a:xfrm>
            <a:custGeom>
              <a:avLst/>
              <a:gdLst/>
              <a:ahLst/>
              <a:cxnLst/>
              <a:rect l="l" t="t" r="r" b="b"/>
              <a:pathLst>
                <a:path w="298569" h="2392362">
                  <a:moveTo>
                    <a:pt x="0" y="0"/>
                  </a:moveTo>
                  <a:lnTo>
                    <a:pt x="298569" y="0"/>
                  </a:lnTo>
                  <a:lnTo>
                    <a:pt x="298569" y="2392362"/>
                  </a:lnTo>
                  <a:lnTo>
                    <a:pt x="0" y="2392362"/>
                  </a:lnTo>
                  <a:close/>
                </a:path>
              </a:pathLst>
            </a:custGeom>
            <a:solidFill>
              <a:srgbClr val="FFFFFF"/>
            </a:solidFill>
          </p:spPr>
          <p:txBody>
            <a:bodyPr/>
            <a:lstStyle/>
            <a:p>
              <a:endParaRPr lang="en-US"/>
            </a:p>
          </p:txBody>
        </p:sp>
      </p:grpSp>
      <p:sp>
        <p:nvSpPr>
          <p:cNvPr id="6" name="Freeform 6"/>
          <p:cNvSpPr/>
          <p:nvPr/>
        </p:nvSpPr>
        <p:spPr>
          <a:xfrm>
            <a:off x="0" y="1382661"/>
            <a:ext cx="18288000" cy="7551174"/>
          </a:xfrm>
          <a:custGeom>
            <a:avLst/>
            <a:gdLst/>
            <a:ahLst/>
            <a:cxnLst/>
            <a:rect l="l" t="t" r="r" b="b"/>
            <a:pathLst>
              <a:path w="18288000" h="7551174">
                <a:moveTo>
                  <a:pt x="0" y="0"/>
                </a:moveTo>
                <a:lnTo>
                  <a:pt x="18288000" y="0"/>
                </a:lnTo>
                <a:lnTo>
                  <a:pt x="18288000" y="7551174"/>
                </a:lnTo>
                <a:lnTo>
                  <a:pt x="0" y="7551174"/>
                </a:lnTo>
                <a:lnTo>
                  <a:pt x="0" y="0"/>
                </a:lnTo>
                <a:close/>
              </a:path>
            </a:pathLst>
          </a:custGeom>
          <a:blipFill>
            <a:blip r:embed="rId3"/>
            <a:stretch>
              <a:fillRect l="-9564" t="-19514" r="-1097" b="-19514"/>
            </a:stretch>
          </a:blipFill>
        </p:spPr>
        <p:txBody>
          <a:bodyPr/>
          <a:lstStyle/>
          <a:p>
            <a:endParaRPr lang="en-US"/>
          </a:p>
        </p:txBody>
      </p:sp>
      <p:grpSp>
        <p:nvGrpSpPr>
          <p:cNvPr id="7" name="Group 7"/>
          <p:cNvGrpSpPr/>
          <p:nvPr/>
        </p:nvGrpSpPr>
        <p:grpSpPr>
          <a:xfrm>
            <a:off x="3904894" y="0"/>
            <a:ext cx="10507709" cy="10287000"/>
            <a:chOff x="0" y="0"/>
            <a:chExt cx="2443691" cy="2392363"/>
          </a:xfrm>
        </p:grpSpPr>
        <p:sp>
          <p:nvSpPr>
            <p:cNvPr id="8" name="Freeform 8"/>
            <p:cNvSpPr/>
            <p:nvPr/>
          </p:nvSpPr>
          <p:spPr>
            <a:xfrm>
              <a:off x="0" y="0"/>
              <a:ext cx="2443691" cy="2392362"/>
            </a:xfrm>
            <a:custGeom>
              <a:avLst/>
              <a:gdLst/>
              <a:ahLst/>
              <a:cxnLst/>
              <a:rect l="l" t="t" r="r" b="b"/>
              <a:pathLst>
                <a:path w="2443691" h="2392362">
                  <a:moveTo>
                    <a:pt x="0" y="0"/>
                  </a:moveTo>
                  <a:lnTo>
                    <a:pt x="2443691" y="0"/>
                  </a:lnTo>
                  <a:lnTo>
                    <a:pt x="2443691" y="2392362"/>
                  </a:lnTo>
                  <a:lnTo>
                    <a:pt x="0" y="2392362"/>
                  </a:lnTo>
                  <a:close/>
                </a:path>
              </a:pathLst>
            </a:custGeom>
            <a:solidFill>
              <a:srgbClr val="000342">
                <a:alpha val="86667"/>
              </a:srgbClr>
            </a:solidFill>
          </p:spPr>
          <p:txBody>
            <a:bodyPr/>
            <a:lstStyle/>
            <a:p>
              <a:endParaRPr lang="en-US"/>
            </a:p>
          </p:txBody>
        </p:sp>
      </p:grpSp>
      <p:grpSp>
        <p:nvGrpSpPr>
          <p:cNvPr id="9" name="Group 9"/>
          <p:cNvGrpSpPr/>
          <p:nvPr/>
        </p:nvGrpSpPr>
        <p:grpSpPr>
          <a:xfrm rot="5400000">
            <a:off x="8484946" y="10493844"/>
            <a:ext cx="1318108" cy="148253"/>
            <a:chOff x="0" y="0"/>
            <a:chExt cx="5081181" cy="571500"/>
          </a:xfrm>
        </p:grpSpPr>
        <p:sp>
          <p:nvSpPr>
            <p:cNvPr id="10" name="Freeform 10"/>
            <p:cNvSpPr/>
            <p:nvPr/>
          </p:nvSpPr>
          <p:spPr>
            <a:xfrm>
              <a:off x="0" y="255270"/>
              <a:ext cx="5081181" cy="69850"/>
            </a:xfrm>
            <a:custGeom>
              <a:avLst/>
              <a:gdLst/>
              <a:ahLst/>
              <a:cxnLst/>
              <a:rect l="l" t="t" r="r" b="b"/>
              <a:pathLst>
                <a:path w="5081181" h="69850">
                  <a:moveTo>
                    <a:pt x="4790351" y="0"/>
                  </a:moveTo>
                  <a:lnTo>
                    <a:pt x="0" y="0"/>
                  </a:lnTo>
                  <a:lnTo>
                    <a:pt x="0" y="69850"/>
                  </a:lnTo>
                  <a:lnTo>
                    <a:pt x="5081181" y="69850"/>
                  </a:lnTo>
                  <a:lnTo>
                    <a:pt x="5081181" y="0"/>
                  </a:lnTo>
                  <a:close/>
                </a:path>
              </a:pathLst>
            </a:custGeom>
            <a:solidFill>
              <a:srgbClr val="DC3C4D"/>
            </a:solidFill>
          </p:spPr>
          <p:txBody>
            <a:bodyPr/>
            <a:lstStyle/>
            <a:p>
              <a:endParaRPr lang="en-US"/>
            </a:p>
          </p:txBody>
        </p:sp>
      </p:grpSp>
      <p:grpSp>
        <p:nvGrpSpPr>
          <p:cNvPr id="11" name="Group 11"/>
          <p:cNvGrpSpPr/>
          <p:nvPr/>
        </p:nvGrpSpPr>
        <p:grpSpPr>
          <a:xfrm rot="5400000">
            <a:off x="7923338" y="-916820"/>
            <a:ext cx="2441324" cy="148253"/>
            <a:chOff x="0" y="0"/>
            <a:chExt cx="9411071" cy="571500"/>
          </a:xfrm>
        </p:grpSpPr>
        <p:sp>
          <p:nvSpPr>
            <p:cNvPr id="12" name="Freeform 12"/>
            <p:cNvSpPr/>
            <p:nvPr/>
          </p:nvSpPr>
          <p:spPr>
            <a:xfrm>
              <a:off x="0" y="255270"/>
              <a:ext cx="9411071" cy="69850"/>
            </a:xfrm>
            <a:custGeom>
              <a:avLst/>
              <a:gdLst/>
              <a:ahLst/>
              <a:cxnLst/>
              <a:rect l="l" t="t" r="r" b="b"/>
              <a:pathLst>
                <a:path w="9411071" h="69850">
                  <a:moveTo>
                    <a:pt x="9120241" y="0"/>
                  </a:moveTo>
                  <a:lnTo>
                    <a:pt x="0" y="0"/>
                  </a:lnTo>
                  <a:lnTo>
                    <a:pt x="0" y="69850"/>
                  </a:lnTo>
                  <a:lnTo>
                    <a:pt x="9411071" y="69850"/>
                  </a:lnTo>
                  <a:lnTo>
                    <a:pt x="9411071" y="0"/>
                  </a:lnTo>
                  <a:close/>
                </a:path>
              </a:pathLst>
            </a:custGeom>
            <a:solidFill>
              <a:srgbClr val="DC3C4D"/>
            </a:solidFill>
          </p:spPr>
          <p:txBody>
            <a:bodyPr/>
            <a:lstStyle/>
            <a:p>
              <a:endParaRPr lang="en-US"/>
            </a:p>
          </p:txBody>
        </p:sp>
      </p:grpSp>
      <p:grpSp>
        <p:nvGrpSpPr>
          <p:cNvPr id="13" name="Group 13"/>
          <p:cNvGrpSpPr/>
          <p:nvPr/>
        </p:nvGrpSpPr>
        <p:grpSpPr>
          <a:xfrm rot="5400000">
            <a:off x="8944871" y="3824755"/>
            <a:ext cx="427754" cy="148253"/>
            <a:chOff x="0" y="0"/>
            <a:chExt cx="1648951" cy="571500"/>
          </a:xfrm>
        </p:grpSpPr>
        <p:sp>
          <p:nvSpPr>
            <p:cNvPr id="14" name="Freeform 14"/>
            <p:cNvSpPr/>
            <p:nvPr/>
          </p:nvSpPr>
          <p:spPr>
            <a:xfrm>
              <a:off x="0" y="255270"/>
              <a:ext cx="1648951" cy="69850"/>
            </a:xfrm>
            <a:custGeom>
              <a:avLst/>
              <a:gdLst/>
              <a:ahLst/>
              <a:cxnLst/>
              <a:rect l="l" t="t" r="r" b="b"/>
              <a:pathLst>
                <a:path w="1648951" h="69850">
                  <a:moveTo>
                    <a:pt x="1358122" y="0"/>
                  </a:moveTo>
                  <a:lnTo>
                    <a:pt x="0" y="0"/>
                  </a:lnTo>
                  <a:lnTo>
                    <a:pt x="0" y="69850"/>
                  </a:lnTo>
                  <a:lnTo>
                    <a:pt x="1648951" y="69850"/>
                  </a:lnTo>
                  <a:lnTo>
                    <a:pt x="1648951" y="0"/>
                  </a:lnTo>
                  <a:close/>
                </a:path>
              </a:pathLst>
            </a:custGeom>
            <a:solidFill>
              <a:srgbClr val="DC3C4D"/>
            </a:solidFill>
          </p:spPr>
          <p:txBody>
            <a:bodyPr/>
            <a:lstStyle/>
            <a:p>
              <a:endParaRPr lang="en-US"/>
            </a:p>
          </p:txBody>
        </p:sp>
      </p:grpSp>
      <p:sp>
        <p:nvSpPr>
          <p:cNvPr id="15" name="Freeform 15"/>
          <p:cNvSpPr/>
          <p:nvPr/>
        </p:nvSpPr>
        <p:spPr>
          <a:xfrm>
            <a:off x="7980329" y="1188398"/>
            <a:ext cx="2327342" cy="2327342"/>
          </a:xfrm>
          <a:custGeom>
            <a:avLst/>
            <a:gdLst/>
            <a:ahLst/>
            <a:cxnLst/>
            <a:rect l="l" t="t" r="r" b="b"/>
            <a:pathLst>
              <a:path w="2327342" h="2327342">
                <a:moveTo>
                  <a:pt x="0" y="0"/>
                </a:moveTo>
                <a:lnTo>
                  <a:pt x="2327342" y="0"/>
                </a:lnTo>
                <a:lnTo>
                  <a:pt x="2327342" y="2327342"/>
                </a:lnTo>
                <a:lnTo>
                  <a:pt x="0" y="23273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p:nvPr/>
        </p:nvGrpSpPr>
        <p:grpSpPr>
          <a:xfrm>
            <a:off x="4379461" y="4544534"/>
            <a:ext cx="9558574" cy="2663008"/>
            <a:chOff x="0" y="-66675"/>
            <a:chExt cx="12744765" cy="3550678"/>
          </a:xfrm>
        </p:grpSpPr>
        <p:sp>
          <p:nvSpPr>
            <p:cNvPr id="17" name="TextBox 17"/>
            <p:cNvSpPr txBox="1"/>
            <p:nvPr/>
          </p:nvSpPr>
          <p:spPr>
            <a:xfrm>
              <a:off x="0" y="-66675"/>
              <a:ext cx="12744765" cy="2735366"/>
            </a:xfrm>
            <a:prstGeom prst="rect">
              <a:avLst/>
            </a:prstGeom>
          </p:spPr>
          <p:txBody>
            <a:bodyPr lIns="0" tIns="0" rIns="0" bIns="0" rtlCol="0" anchor="t">
              <a:spAutoFit/>
            </a:bodyPr>
            <a:lstStyle/>
            <a:p>
              <a:pPr algn="ctr">
                <a:lnSpc>
                  <a:spcPts val="8176"/>
                </a:lnSpc>
              </a:pPr>
              <a:r>
                <a:rPr lang="en-US" sz="6241" b="1" spc="62" dirty="0">
                  <a:solidFill>
                    <a:srgbClr val="FFFF00"/>
                  </a:solidFill>
                  <a:latin typeface="Vesper Libre Bold"/>
                </a:rPr>
                <a:t>2023 Legislative Session </a:t>
              </a:r>
            </a:p>
            <a:p>
              <a:pPr algn="ctr">
                <a:lnSpc>
                  <a:spcPts val="8176"/>
                </a:lnSpc>
              </a:pPr>
              <a:endParaRPr lang="en-US" sz="6241" spc="62" dirty="0">
                <a:solidFill>
                  <a:srgbClr val="FFFFFF"/>
                </a:solidFill>
                <a:latin typeface="Vesper Libre Bold"/>
              </a:endParaRPr>
            </a:p>
          </p:txBody>
        </p:sp>
        <p:sp>
          <p:nvSpPr>
            <p:cNvPr id="18" name="TextBox 18"/>
            <p:cNvSpPr txBox="1"/>
            <p:nvPr/>
          </p:nvSpPr>
          <p:spPr>
            <a:xfrm>
              <a:off x="0" y="2678173"/>
              <a:ext cx="12744765" cy="805830"/>
            </a:xfrm>
            <a:prstGeom prst="rect">
              <a:avLst/>
            </a:prstGeom>
          </p:spPr>
          <p:txBody>
            <a:bodyPr lIns="0" tIns="0" rIns="0" bIns="0" rtlCol="0" anchor="t">
              <a:spAutoFit/>
            </a:bodyPr>
            <a:lstStyle/>
            <a:p>
              <a:pPr algn="ctr">
                <a:lnSpc>
                  <a:spcPts val="5040"/>
                </a:lnSpc>
              </a:pPr>
              <a:r>
                <a:rPr lang="en-US" sz="3600" spc="89">
                  <a:solidFill>
                    <a:srgbClr val="DC3C4D"/>
                  </a:solidFill>
                  <a:latin typeface="Vesper Libre Bold"/>
                </a:rPr>
                <a:t>88th Texas Legislature | Regular Session</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04630" y="-27133"/>
            <a:ext cx="7297352" cy="10341266"/>
            <a:chOff x="0" y="0"/>
            <a:chExt cx="1468423" cy="2080941"/>
          </a:xfrm>
        </p:grpSpPr>
        <p:sp>
          <p:nvSpPr>
            <p:cNvPr id="3" name="Freeform 3"/>
            <p:cNvSpPr/>
            <p:nvPr/>
          </p:nvSpPr>
          <p:spPr>
            <a:xfrm>
              <a:off x="0" y="0"/>
              <a:ext cx="1468423" cy="2080940"/>
            </a:xfrm>
            <a:custGeom>
              <a:avLst/>
              <a:gdLst/>
              <a:ahLst/>
              <a:cxnLst/>
              <a:rect l="l" t="t" r="r" b="b"/>
              <a:pathLst>
                <a:path w="1468423" h="2080940">
                  <a:moveTo>
                    <a:pt x="0" y="0"/>
                  </a:moveTo>
                  <a:lnTo>
                    <a:pt x="1468423" y="0"/>
                  </a:lnTo>
                  <a:lnTo>
                    <a:pt x="1468423" y="2080940"/>
                  </a:lnTo>
                  <a:lnTo>
                    <a:pt x="0" y="2080940"/>
                  </a:lnTo>
                  <a:close/>
                </a:path>
              </a:pathLst>
            </a:custGeom>
            <a:solidFill>
              <a:srgbClr val="000342"/>
            </a:solidFill>
          </p:spPr>
          <p:txBody>
            <a:bodyPr/>
            <a:lstStyle/>
            <a:p>
              <a:endParaRPr lang="en-US"/>
            </a:p>
          </p:txBody>
        </p:sp>
      </p:grpSp>
      <p:sp>
        <p:nvSpPr>
          <p:cNvPr id="4" name="Freeform 4"/>
          <p:cNvSpPr/>
          <p:nvPr/>
        </p:nvSpPr>
        <p:spPr>
          <a:xfrm>
            <a:off x="10439799" y="1381568"/>
            <a:ext cx="6551729" cy="8905432"/>
          </a:xfrm>
          <a:custGeom>
            <a:avLst/>
            <a:gdLst/>
            <a:ahLst/>
            <a:cxnLst/>
            <a:rect l="l" t="t" r="r" b="b"/>
            <a:pathLst>
              <a:path w="6551729" h="8905432">
                <a:moveTo>
                  <a:pt x="0" y="0"/>
                </a:moveTo>
                <a:lnTo>
                  <a:pt x="6551729" y="0"/>
                </a:lnTo>
                <a:lnTo>
                  <a:pt x="6551729" y="8905432"/>
                </a:lnTo>
                <a:lnTo>
                  <a:pt x="0" y="8905432"/>
                </a:lnTo>
                <a:lnTo>
                  <a:pt x="0" y="0"/>
                </a:lnTo>
                <a:close/>
              </a:path>
            </a:pathLst>
          </a:custGeom>
          <a:blipFill>
            <a:blip r:embed="rId3"/>
            <a:stretch>
              <a:fillRect l="-52007" r="-52007"/>
            </a:stretch>
          </a:blipFill>
        </p:spPr>
        <p:txBody>
          <a:bodyPr/>
          <a:lstStyle/>
          <a:p>
            <a:endParaRPr lang="en-US"/>
          </a:p>
        </p:txBody>
      </p:sp>
      <p:sp>
        <p:nvSpPr>
          <p:cNvPr id="5" name="TextBox 5"/>
          <p:cNvSpPr txBox="1"/>
          <p:nvPr/>
        </p:nvSpPr>
        <p:spPr>
          <a:xfrm>
            <a:off x="603842" y="898413"/>
            <a:ext cx="846603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88th Texas Legislature</a:t>
            </a:r>
          </a:p>
        </p:txBody>
      </p:sp>
      <p:grpSp>
        <p:nvGrpSpPr>
          <p:cNvPr id="6" name="Group 6"/>
          <p:cNvGrpSpPr/>
          <p:nvPr/>
        </p:nvGrpSpPr>
        <p:grpSpPr>
          <a:xfrm>
            <a:off x="13921498" y="1312560"/>
            <a:ext cx="932345" cy="148253"/>
            <a:chOff x="0" y="0"/>
            <a:chExt cx="3594100" cy="571500"/>
          </a:xfrm>
        </p:grpSpPr>
        <p:sp>
          <p:nvSpPr>
            <p:cNvPr id="7" name="Freeform 7"/>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8" name="Group 8"/>
          <p:cNvGrpSpPr/>
          <p:nvPr/>
        </p:nvGrpSpPr>
        <p:grpSpPr>
          <a:xfrm rot="5400000">
            <a:off x="651183" y="8243855"/>
            <a:ext cx="1268746" cy="148253"/>
            <a:chOff x="0" y="0"/>
            <a:chExt cx="4890895" cy="571500"/>
          </a:xfrm>
        </p:grpSpPr>
        <p:sp>
          <p:nvSpPr>
            <p:cNvPr id="9" name="Freeform 9"/>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DC3C4D"/>
            </a:solidFill>
          </p:spPr>
          <p:txBody>
            <a:bodyPr/>
            <a:lstStyle/>
            <a:p>
              <a:endParaRPr lang="en-US"/>
            </a:p>
          </p:txBody>
        </p:sp>
      </p:grpSp>
      <p:grpSp>
        <p:nvGrpSpPr>
          <p:cNvPr id="10" name="Group 10"/>
          <p:cNvGrpSpPr/>
          <p:nvPr/>
        </p:nvGrpSpPr>
        <p:grpSpPr>
          <a:xfrm rot="5400000">
            <a:off x="3477178" y="5310125"/>
            <a:ext cx="11333645" cy="148253"/>
            <a:chOff x="0" y="0"/>
            <a:chExt cx="43690120" cy="571500"/>
          </a:xfrm>
        </p:grpSpPr>
        <p:sp>
          <p:nvSpPr>
            <p:cNvPr id="11" name="Freeform 11"/>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Freeform 16"/>
          <p:cNvSpPr/>
          <p:nvPr/>
        </p:nvSpPr>
        <p:spPr>
          <a:xfrm>
            <a:off x="1211430" y="4093105"/>
            <a:ext cx="1597574" cy="1597574"/>
          </a:xfrm>
          <a:custGeom>
            <a:avLst/>
            <a:gdLst/>
            <a:ahLst/>
            <a:cxnLst/>
            <a:rect l="l" t="t" r="r" b="b"/>
            <a:pathLst>
              <a:path w="1597574" h="1597574">
                <a:moveTo>
                  <a:pt x="0" y="0"/>
                </a:moveTo>
                <a:lnTo>
                  <a:pt x="1597574" y="0"/>
                </a:lnTo>
                <a:lnTo>
                  <a:pt x="1597574" y="1597574"/>
                </a:lnTo>
                <a:lnTo>
                  <a:pt x="0" y="15975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rot="447059">
            <a:off x="1381567" y="6554141"/>
            <a:ext cx="1257300" cy="1257300"/>
          </a:xfrm>
          <a:custGeom>
            <a:avLst/>
            <a:gdLst/>
            <a:ahLst/>
            <a:cxnLst/>
            <a:rect l="l" t="t" r="r" b="b"/>
            <a:pathLst>
              <a:path w="1257300" h="1257300">
                <a:moveTo>
                  <a:pt x="0" y="0"/>
                </a:moveTo>
                <a:lnTo>
                  <a:pt x="1257300" y="0"/>
                </a:lnTo>
                <a:lnTo>
                  <a:pt x="1257300" y="1257300"/>
                </a:lnTo>
                <a:lnTo>
                  <a:pt x="0" y="1257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1453240" y="2227520"/>
            <a:ext cx="1261841" cy="1261841"/>
          </a:xfrm>
          <a:custGeom>
            <a:avLst/>
            <a:gdLst/>
            <a:ahLst/>
            <a:cxnLst/>
            <a:rect l="l" t="t" r="r" b="b"/>
            <a:pathLst>
              <a:path w="1261841" h="1261841">
                <a:moveTo>
                  <a:pt x="0" y="0"/>
                </a:moveTo>
                <a:lnTo>
                  <a:pt x="1261841" y="0"/>
                </a:lnTo>
                <a:lnTo>
                  <a:pt x="1261841" y="1261841"/>
                </a:lnTo>
                <a:lnTo>
                  <a:pt x="0" y="12618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9" name="Group 19"/>
          <p:cNvGrpSpPr/>
          <p:nvPr/>
        </p:nvGrpSpPr>
        <p:grpSpPr>
          <a:xfrm>
            <a:off x="2911111" y="2377683"/>
            <a:ext cx="6089971" cy="961516"/>
            <a:chOff x="0" y="0"/>
            <a:chExt cx="8119961" cy="1282021"/>
          </a:xfrm>
        </p:grpSpPr>
        <p:sp>
          <p:nvSpPr>
            <p:cNvPr id="20" name="TextBox 20"/>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Regular Session Dates</a:t>
              </a:r>
            </a:p>
          </p:txBody>
        </p:sp>
        <p:sp>
          <p:nvSpPr>
            <p:cNvPr id="21" name="TextBox 21"/>
            <p:cNvSpPr txBox="1"/>
            <p:nvPr/>
          </p:nvSpPr>
          <p:spPr>
            <a:xfrm>
              <a:off x="0" y="823313"/>
              <a:ext cx="8119961" cy="458708"/>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January 10, 2023 - May 29, 2023</a:t>
              </a:r>
            </a:p>
          </p:txBody>
        </p:sp>
      </p:grpSp>
      <p:grpSp>
        <p:nvGrpSpPr>
          <p:cNvPr id="22" name="Group 22"/>
          <p:cNvGrpSpPr/>
          <p:nvPr/>
        </p:nvGrpSpPr>
        <p:grpSpPr>
          <a:xfrm>
            <a:off x="2911111" y="4488412"/>
            <a:ext cx="4189744" cy="1323168"/>
            <a:chOff x="0" y="0"/>
            <a:chExt cx="5586326" cy="1764224"/>
          </a:xfrm>
        </p:grpSpPr>
        <p:sp>
          <p:nvSpPr>
            <p:cNvPr id="23" name="TextBox 23"/>
            <p:cNvSpPr txBox="1"/>
            <p:nvPr/>
          </p:nvSpPr>
          <p:spPr>
            <a:xfrm>
              <a:off x="0" y="-66675"/>
              <a:ext cx="5586326"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Content</a:t>
              </a:r>
            </a:p>
          </p:txBody>
        </p:sp>
        <p:sp>
          <p:nvSpPr>
            <p:cNvPr id="24" name="TextBox 24"/>
            <p:cNvSpPr txBox="1"/>
            <p:nvPr/>
          </p:nvSpPr>
          <p:spPr>
            <a:xfrm>
              <a:off x="0" y="823313"/>
              <a:ext cx="5586326"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Some pharmacy-related and pharmacy-adjacent bills passed</a:t>
              </a:r>
            </a:p>
          </p:txBody>
        </p:sp>
      </p:grpSp>
      <p:grpSp>
        <p:nvGrpSpPr>
          <p:cNvPr id="25" name="Group 25"/>
          <p:cNvGrpSpPr/>
          <p:nvPr/>
        </p:nvGrpSpPr>
        <p:grpSpPr>
          <a:xfrm>
            <a:off x="2911111" y="6736312"/>
            <a:ext cx="5423221" cy="1323168"/>
            <a:chOff x="0" y="0"/>
            <a:chExt cx="7230961" cy="1764224"/>
          </a:xfrm>
        </p:grpSpPr>
        <p:sp>
          <p:nvSpPr>
            <p:cNvPr id="26" name="TextBox 26"/>
            <p:cNvSpPr txBox="1"/>
            <p:nvPr/>
          </p:nvSpPr>
          <p:spPr>
            <a:xfrm>
              <a:off x="0" y="-66675"/>
              <a:ext cx="7230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Effective Date(s)</a:t>
              </a:r>
            </a:p>
          </p:txBody>
        </p:sp>
        <p:sp>
          <p:nvSpPr>
            <p:cNvPr id="27" name="TextBox 27"/>
            <p:cNvSpPr txBox="1"/>
            <p:nvPr/>
          </p:nvSpPr>
          <p:spPr>
            <a:xfrm>
              <a:off x="0" y="823313"/>
              <a:ext cx="7230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All bills effective September 1, 2023</a:t>
              </a:r>
            </a:p>
            <a:p>
              <a:pPr>
                <a:lnSpc>
                  <a:spcPts val="2939"/>
                </a:lnSpc>
              </a:pPr>
              <a:r>
                <a:rPr lang="en-US" sz="2099">
                  <a:solidFill>
                    <a:srgbClr val="DC3C4D"/>
                  </a:solidFill>
                  <a:latin typeface="HK Grotesk Light"/>
                </a:rPr>
                <a:t>unless otherwise noted</a:t>
              </a:r>
            </a:p>
          </p:txBody>
        </p:sp>
      </p:grpSp>
      <p:sp>
        <p:nvSpPr>
          <p:cNvPr id="28" name="TextBox 28"/>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48732" y="-27133"/>
            <a:ext cx="1353250" cy="10341266"/>
            <a:chOff x="0" y="0"/>
            <a:chExt cx="272310" cy="2080941"/>
          </a:xfrm>
        </p:grpSpPr>
        <p:sp>
          <p:nvSpPr>
            <p:cNvPr id="3" name="Freeform 3"/>
            <p:cNvSpPr/>
            <p:nvPr/>
          </p:nvSpPr>
          <p:spPr>
            <a:xfrm>
              <a:off x="0" y="0"/>
              <a:ext cx="272310" cy="2080940"/>
            </a:xfrm>
            <a:custGeom>
              <a:avLst/>
              <a:gdLst/>
              <a:ahLst/>
              <a:cxnLst/>
              <a:rect l="l" t="t" r="r" b="b"/>
              <a:pathLst>
                <a:path w="272310" h="2080940">
                  <a:moveTo>
                    <a:pt x="0" y="0"/>
                  </a:moveTo>
                  <a:lnTo>
                    <a:pt x="272310" y="0"/>
                  </a:lnTo>
                  <a:lnTo>
                    <a:pt x="272310" y="2080940"/>
                  </a:lnTo>
                  <a:lnTo>
                    <a:pt x="0" y="2080940"/>
                  </a:lnTo>
                  <a:close/>
                </a:path>
              </a:pathLst>
            </a:custGeom>
            <a:solidFill>
              <a:srgbClr val="000342"/>
            </a:solidFill>
          </p:spPr>
          <p:txBody>
            <a:bodyPr/>
            <a:lstStyle/>
            <a:p>
              <a:endParaRPr lang="en-US"/>
            </a:p>
          </p:txBody>
        </p:sp>
      </p:grpSp>
      <p:sp>
        <p:nvSpPr>
          <p:cNvPr id="4" name="TextBox 4"/>
          <p:cNvSpPr txBox="1"/>
          <p:nvPr/>
        </p:nvSpPr>
        <p:spPr>
          <a:xfrm>
            <a:off x="603842" y="898413"/>
            <a:ext cx="846603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Bill Overview</a:t>
            </a:r>
          </a:p>
        </p:txBody>
      </p:sp>
      <p:grpSp>
        <p:nvGrpSpPr>
          <p:cNvPr id="5" name="Group 5"/>
          <p:cNvGrpSpPr/>
          <p:nvPr/>
        </p:nvGrpSpPr>
        <p:grpSpPr>
          <a:xfrm>
            <a:off x="13921498" y="1312560"/>
            <a:ext cx="932345" cy="148253"/>
            <a:chOff x="0" y="0"/>
            <a:chExt cx="3594100" cy="571500"/>
          </a:xfrm>
        </p:grpSpPr>
        <p:sp>
          <p:nvSpPr>
            <p:cNvPr id="6" name="Freeform 6"/>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7" name="Group 7"/>
          <p:cNvGrpSpPr/>
          <p:nvPr/>
        </p:nvGrpSpPr>
        <p:grpSpPr>
          <a:xfrm rot="5400000">
            <a:off x="651183" y="8243855"/>
            <a:ext cx="1268746" cy="148253"/>
            <a:chOff x="0" y="0"/>
            <a:chExt cx="4890895" cy="571500"/>
          </a:xfrm>
        </p:grpSpPr>
        <p:sp>
          <p:nvSpPr>
            <p:cNvPr id="8" name="Freeform 8"/>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DC3C4D"/>
            </a:solidFill>
          </p:spPr>
          <p:txBody>
            <a:bodyPr/>
            <a:lstStyle/>
            <a:p>
              <a:endParaRPr lang="en-US"/>
            </a:p>
          </p:txBody>
        </p:sp>
      </p:grpSp>
      <p:grpSp>
        <p:nvGrpSpPr>
          <p:cNvPr id="9" name="Group 9"/>
          <p:cNvGrpSpPr/>
          <p:nvPr/>
        </p:nvGrpSpPr>
        <p:grpSpPr>
          <a:xfrm rot="5400000">
            <a:off x="3477178" y="5310125"/>
            <a:ext cx="11333645" cy="148253"/>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1" name="Group 11"/>
          <p:cNvGrpSpPr/>
          <p:nvPr/>
        </p:nvGrpSpPr>
        <p:grpSpPr>
          <a:xfrm rot="5400000">
            <a:off x="8527304" y="-275581"/>
            <a:ext cx="1233392" cy="148253"/>
            <a:chOff x="0" y="0"/>
            <a:chExt cx="4754608" cy="571500"/>
          </a:xfrm>
        </p:grpSpPr>
        <p:sp>
          <p:nvSpPr>
            <p:cNvPr id="12" name="Freeform 12"/>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3" name="Group 13"/>
          <p:cNvGrpSpPr/>
          <p:nvPr/>
        </p:nvGrpSpPr>
        <p:grpSpPr>
          <a:xfrm rot="5400000">
            <a:off x="8527304" y="10429330"/>
            <a:ext cx="1233392" cy="148253"/>
            <a:chOff x="0" y="0"/>
            <a:chExt cx="4754608" cy="571500"/>
          </a:xfrm>
        </p:grpSpPr>
        <p:sp>
          <p:nvSpPr>
            <p:cNvPr id="14" name="Freeform 14"/>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5" name="Group 15"/>
          <p:cNvGrpSpPr/>
          <p:nvPr/>
        </p:nvGrpSpPr>
        <p:grpSpPr>
          <a:xfrm>
            <a:off x="1791872" y="2202484"/>
            <a:ext cx="6089971" cy="1323168"/>
            <a:chOff x="0" y="0"/>
            <a:chExt cx="8119961" cy="1764224"/>
          </a:xfrm>
        </p:grpSpPr>
        <p:sp>
          <p:nvSpPr>
            <p:cNvPr id="16" name="TextBox 16"/>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HB 25</a:t>
              </a:r>
            </a:p>
          </p:txBody>
        </p:sp>
        <p:sp>
          <p:nvSpPr>
            <p:cNvPr id="17" name="TextBox 17"/>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wholesale importation of prescription drugs for resale to Texas residents.</a:t>
              </a:r>
            </a:p>
          </p:txBody>
        </p:sp>
      </p:grpSp>
      <p:sp>
        <p:nvSpPr>
          <p:cNvPr id="18" name="TextBox 18"/>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19" name="Group 19"/>
          <p:cNvGrpSpPr/>
          <p:nvPr/>
        </p:nvGrpSpPr>
        <p:grpSpPr>
          <a:xfrm>
            <a:off x="1791872" y="4106678"/>
            <a:ext cx="6089971" cy="1684821"/>
            <a:chOff x="0" y="0"/>
            <a:chExt cx="8119961" cy="2246428"/>
          </a:xfrm>
        </p:grpSpPr>
        <p:sp>
          <p:nvSpPr>
            <p:cNvPr id="20" name="TextBox 20"/>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HB 617</a:t>
              </a:r>
            </a:p>
          </p:txBody>
        </p:sp>
        <p:sp>
          <p:nvSpPr>
            <p:cNvPr id="21" name="TextBox 21"/>
            <p:cNvSpPr txBox="1"/>
            <p:nvPr/>
          </p:nvSpPr>
          <p:spPr>
            <a:xfrm>
              <a:off x="0" y="823313"/>
              <a:ext cx="8119961" cy="142311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a pilot project to provide emergency telemedicine medical services and telehealth services in rural areas.</a:t>
              </a:r>
            </a:p>
          </p:txBody>
        </p:sp>
      </p:grpSp>
      <p:grpSp>
        <p:nvGrpSpPr>
          <p:cNvPr id="22" name="Group 22"/>
          <p:cNvGrpSpPr/>
          <p:nvPr/>
        </p:nvGrpSpPr>
        <p:grpSpPr>
          <a:xfrm>
            <a:off x="1791872" y="6372523"/>
            <a:ext cx="6089971" cy="1684821"/>
            <a:chOff x="0" y="0"/>
            <a:chExt cx="8119961" cy="2246428"/>
          </a:xfrm>
        </p:grpSpPr>
        <p:sp>
          <p:nvSpPr>
            <p:cNvPr id="23" name="TextBox 23"/>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HB 3058</a:t>
              </a:r>
            </a:p>
          </p:txBody>
        </p:sp>
        <p:sp>
          <p:nvSpPr>
            <p:cNvPr id="24" name="TextBox 24"/>
            <p:cNvSpPr txBox="1"/>
            <p:nvPr/>
          </p:nvSpPr>
          <p:spPr>
            <a:xfrm>
              <a:off x="0" y="823313"/>
              <a:ext cx="8119961" cy="142311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provision of certain medical treatment to a pregnant woman by a physician or health care provider.</a:t>
              </a:r>
            </a:p>
          </p:txBody>
        </p:sp>
      </p:grpSp>
      <p:grpSp>
        <p:nvGrpSpPr>
          <p:cNvPr id="25" name="Group 25"/>
          <p:cNvGrpSpPr/>
          <p:nvPr/>
        </p:nvGrpSpPr>
        <p:grpSpPr>
          <a:xfrm>
            <a:off x="9733855" y="2202484"/>
            <a:ext cx="6089971" cy="1323168"/>
            <a:chOff x="0" y="0"/>
            <a:chExt cx="8119961" cy="1764224"/>
          </a:xfrm>
        </p:grpSpPr>
        <p:sp>
          <p:nvSpPr>
            <p:cNvPr id="26" name="TextBox 26"/>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HB 4166</a:t>
              </a:r>
            </a:p>
          </p:txBody>
        </p:sp>
        <p:sp>
          <p:nvSpPr>
            <p:cNvPr id="27" name="TextBox 27"/>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packaging requirements for certain donated prescription drugs.</a:t>
              </a:r>
            </a:p>
          </p:txBody>
        </p:sp>
      </p:grpSp>
      <p:grpSp>
        <p:nvGrpSpPr>
          <p:cNvPr id="28" name="Group 28"/>
          <p:cNvGrpSpPr/>
          <p:nvPr/>
        </p:nvGrpSpPr>
        <p:grpSpPr>
          <a:xfrm>
            <a:off x="9733855" y="4106678"/>
            <a:ext cx="6089971" cy="1323168"/>
            <a:chOff x="0" y="0"/>
            <a:chExt cx="8119961" cy="1764224"/>
          </a:xfrm>
        </p:grpSpPr>
        <p:sp>
          <p:nvSpPr>
            <p:cNvPr id="29" name="TextBox 29"/>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HB 4331</a:t>
              </a:r>
            </a:p>
          </p:txBody>
        </p:sp>
        <p:sp>
          <p:nvSpPr>
            <p:cNvPr id="30" name="TextBox 30"/>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donors of certain unused prescription drugs.</a:t>
              </a:r>
            </a:p>
          </p:txBody>
        </p:sp>
      </p:grpSp>
      <p:grpSp>
        <p:nvGrpSpPr>
          <p:cNvPr id="31" name="Group 31"/>
          <p:cNvGrpSpPr/>
          <p:nvPr/>
        </p:nvGrpSpPr>
        <p:grpSpPr>
          <a:xfrm>
            <a:off x="9733855" y="6553350"/>
            <a:ext cx="6089971" cy="1323168"/>
            <a:chOff x="0" y="0"/>
            <a:chExt cx="8119961" cy="1764224"/>
          </a:xfrm>
        </p:grpSpPr>
        <p:sp>
          <p:nvSpPr>
            <p:cNvPr id="32" name="TextBox 32"/>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HB 4332</a:t>
              </a:r>
            </a:p>
          </p:txBody>
        </p:sp>
        <p:sp>
          <p:nvSpPr>
            <p:cNvPr id="33" name="TextBox 33"/>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redistribution of donated prepackaged prescription drugs.</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48732" y="-27133"/>
            <a:ext cx="1353250" cy="10341266"/>
            <a:chOff x="0" y="0"/>
            <a:chExt cx="272310" cy="2080941"/>
          </a:xfrm>
        </p:grpSpPr>
        <p:sp>
          <p:nvSpPr>
            <p:cNvPr id="3" name="Freeform 3"/>
            <p:cNvSpPr/>
            <p:nvPr/>
          </p:nvSpPr>
          <p:spPr>
            <a:xfrm>
              <a:off x="0" y="0"/>
              <a:ext cx="272310" cy="2080940"/>
            </a:xfrm>
            <a:custGeom>
              <a:avLst/>
              <a:gdLst/>
              <a:ahLst/>
              <a:cxnLst/>
              <a:rect l="l" t="t" r="r" b="b"/>
              <a:pathLst>
                <a:path w="272310" h="2080940">
                  <a:moveTo>
                    <a:pt x="0" y="0"/>
                  </a:moveTo>
                  <a:lnTo>
                    <a:pt x="272310" y="0"/>
                  </a:lnTo>
                  <a:lnTo>
                    <a:pt x="272310" y="2080940"/>
                  </a:lnTo>
                  <a:lnTo>
                    <a:pt x="0" y="2080940"/>
                  </a:lnTo>
                  <a:close/>
                </a:path>
              </a:pathLst>
            </a:custGeom>
            <a:solidFill>
              <a:srgbClr val="000342"/>
            </a:solidFill>
          </p:spPr>
          <p:txBody>
            <a:bodyPr/>
            <a:lstStyle/>
            <a:p>
              <a:endParaRPr lang="en-US"/>
            </a:p>
          </p:txBody>
        </p:sp>
      </p:grpSp>
      <p:sp>
        <p:nvSpPr>
          <p:cNvPr id="4" name="TextBox 4"/>
          <p:cNvSpPr txBox="1"/>
          <p:nvPr/>
        </p:nvSpPr>
        <p:spPr>
          <a:xfrm>
            <a:off x="603842" y="898413"/>
            <a:ext cx="846603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Bill Overview</a:t>
            </a:r>
          </a:p>
        </p:txBody>
      </p:sp>
      <p:grpSp>
        <p:nvGrpSpPr>
          <p:cNvPr id="5" name="Group 5"/>
          <p:cNvGrpSpPr/>
          <p:nvPr/>
        </p:nvGrpSpPr>
        <p:grpSpPr>
          <a:xfrm>
            <a:off x="13921498" y="1312560"/>
            <a:ext cx="932345" cy="148253"/>
            <a:chOff x="0" y="0"/>
            <a:chExt cx="3594100" cy="571500"/>
          </a:xfrm>
        </p:grpSpPr>
        <p:sp>
          <p:nvSpPr>
            <p:cNvPr id="6" name="Freeform 6"/>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7" name="Group 7"/>
          <p:cNvGrpSpPr/>
          <p:nvPr/>
        </p:nvGrpSpPr>
        <p:grpSpPr>
          <a:xfrm rot="5400000">
            <a:off x="651183" y="8243855"/>
            <a:ext cx="1268746" cy="148253"/>
            <a:chOff x="0" y="0"/>
            <a:chExt cx="4890895" cy="571500"/>
          </a:xfrm>
        </p:grpSpPr>
        <p:sp>
          <p:nvSpPr>
            <p:cNvPr id="8" name="Freeform 8"/>
            <p:cNvSpPr/>
            <p:nvPr/>
          </p:nvSpPr>
          <p:spPr>
            <a:xfrm>
              <a:off x="0" y="255270"/>
              <a:ext cx="4890895" cy="69850"/>
            </a:xfrm>
            <a:custGeom>
              <a:avLst/>
              <a:gdLst/>
              <a:ahLst/>
              <a:cxnLst/>
              <a:rect l="l" t="t" r="r" b="b"/>
              <a:pathLst>
                <a:path w="4890895" h="69850">
                  <a:moveTo>
                    <a:pt x="4600065" y="0"/>
                  </a:moveTo>
                  <a:lnTo>
                    <a:pt x="0" y="0"/>
                  </a:lnTo>
                  <a:lnTo>
                    <a:pt x="0" y="69850"/>
                  </a:lnTo>
                  <a:lnTo>
                    <a:pt x="4890895" y="69850"/>
                  </a:lnTo>
                  <a:lnTo>
                    <a:pt x="4890895" y="0"/>
                  </a:lnTo>
                  <a:close/>
                </a:path>
              </a:pathLst>
            </a:custGeom>
            <a:solidFill>
              <a:srgbClr val="DC3C4D"/>
            </a:solidFill>
          </p:spPr>
          <p:txBody>
            <a:bodyPr/>
            <a:lstStyle/>
            <a:p>
              <a:endParaRPr lang="en-US"/>
            </a:p>
          </p:txBody>
        </p:sp>
      </p:grpSp>
      <p:grpSp>
        <p:nvGrpSpPr>
          <p:cNvPr id="9" name="Group 9"/>
          <p:cNvGrpSpPr/>
          <p:nvPr/>
        </p:nvGrpSpPr>
        <p:grpSpPr>
          <a:xfrm rot="5400000">
            <a:off x="3477178" y="5310125"/>
            <a:ext cx="11333645" cy="148253"/>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1" name="Group 11"/>
          <p:cNvGrpSpPr/>
          <p:nvPr/>
        </p:nvGrpSpPr>
        <p:grpSpPr>
          <a:xfrm rot="5400000">
            <a:off x="8527304" y="-275581"/>
            <a:ext cx="1233392" cy="148253"/>
            <a:chOff x="0" y="0"/>
            <a:chExt cx="4754608" cy="571500"/>
          </a:xfrm>
        </p:grpSpPr>
        <p:sp>
          <p:nvSpPr>
            <p:cNvPr id="12" name="Freeform 12"/>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3" name="Group 13"/>
          <p:cNvGrpSpPr/>
          <p:nvPr/>
        </p:nvGrpSpPr>
        <p:grpSpPr>
          <a:xfrm rot="5400000">
            <a:off x="8527304" y="10429330"/>
            <a:ext cx="1233392" cy="148253"/>
            <a:chOff x="0" y="0"/>
            <a:chExt cx="4754608" cy="571500"/>
          </a:xfrm>
        </p:grpSpPr>
        <p:sp>
          <p:nvSpPr>
            <p:cNvPr id="14" name="Freeform 14"/>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5" name="Group 15"/>
          <p:cNvGrpSpPr/>
          <p:nvPr/>
        </p:nvGrpSpPr>
        <p:grpSpPr>
          <a:xfrm>
            <a:off x="1791872" y="2202484"/>
            <a:ext cx="6089971" cy="2769778"/>
            <a:chOff x="0" y="0"/>
            <a:chExt cx="8119961" cy="3693037"/>
          </a:xfrm>
        </p:grpSpPr>
        <p:sp>
          <p:nvSpPr>
            <p:cNvPr id="16" name="TextBox 16"/>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SB 14</a:t>
              </a:r>
            </a:p>
          </p:txBody>
        </p:sp>
        <p:sp>
          <p:nvSpPr>
            <p:cNvPr id="17" name="TextBox 17"/>
            <p:cNvSpPr txBox="1"/>
            <p:nvPr/>
          </p:nvSpPr>
          <p:spPr>
            <a:xfrm>
              <a:off x="0" y="823313"/>
              <a:ext cx="8119961" cy="286972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prohibitions on the provision to certain children of procedures and treatments for gender transitioning, gender reassignment, or gender dysphoria and on the use of public money or public assistance to provide those procedures and treatments.   </a:t>
              </a:r>
            </a:p>
          </p:txBody>
        </p:sp>
      </p:grpSp>
      <p:sp>
        <p:nvSpPr>
          <p:cNvPr id="18" name="TextBox 18"/>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19" name="Group 19"/>
          <p:cNvGrpSpPr/>
          <p:nvPr/>
        </p:nvGrpSpPr>
        <p:grpSpPr>
          <a:xfrm>
            <a:off x="1791872" y="5429846"/>
            <a:ext cx="6089971" cy="1684821"/>
            <a:chOff x="0" y="0"/>
            <a:chExt cx="8119961" cy="2246428"/>
          </a:xfrm>
        </p:grpSpPr>
        <p:sp>
          <p:nvSpPr>
            <p:cNvPr id="20" name="TextBox 20"/>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SB 294</a:t>
              </a:r>
            </a:p>
          </p:txBody>
        </p:sp>
        <p:sp>
          <p:nvSpPr>
            <p:cNvPr id="21" name="TextBox 21"/>
            <p:cNvSpPr txBox="1"/>
            <p:nvPr/>
          </p:nvSpPr>
          <p:spPr>
            <a:xfrm>
              <a:off x="0" y="823313"/>
              <a:ext cx="8119961" cy="142311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use of medication designated for treatment of respiratory distress on public and private school campuses.</a:t>
              </a:r>
            </a:p>
          </p:txBody>
        </p:sp>
      </p:grpSp>
      <p:grpSp>
        <p:nvGrpSpPr>
          <p:cNvPr id="22" name="Group 22"/>
          <p:cNvGrpSpPr/>
          <p:nvPr/>
        </p:nvGrpSpPr>
        <p:grpSpPr>
          <a:xfrm>
            <a:off x="1791872" y="7695692"/>
            <a:ext cx="6089971" cy="1684821"/>
            <a:chOff x="0" y="0"/>
            <a:chExt cx="8119961" cy="2246428"/>
          </a:xfrm>
        </p:grpSpPr>
        <p:sp>
          <p:nvSpPr>
            <p:cNvPr id="23" name="TextBox 23"/>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SB 422</a:t>
              </a:r>
            </a:p>
          </p:txBody>
        </p:sp>
        <p:sp>
          <p:nvSpPr>
            <p:cNvPr id="24" name="TextBox 24"/>
            <p:cNvSpPr txBox="1"/>
            <p:nvPr/>
          </p:nvSpPr>
          <p:spPr>
            <a:xfrm>
              <a:off x="0" y="823313"/>
              <a:ext cx="8119961" cy="142311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authority of certain military service members to engage in a business or occupation in this state.</a:t>
              </a:r>
            </a:p>
          </p:txBody>
        </p:sp>
      </p:grpSp>
      <p:grpSp>
        <p:nvGrpSpPr>
          <p:cNvPr id="25" name="Group 25"/>
          <p:cNvGrpSpPr/>
          <p:nvPr/>
        </p:nvGrpSpPr>
        <p:grpSpPr>
          <a:xfrm>
            <a:off x="9733855" y="2202484"/>
            <a:ext cx="6089971" cy="1323168"/>
            <a:chOff x="0" y="0"/>
            <a:chExt cx="8119961" cy="1764224"/>
          </a:xfrm>
        </p:grpSpPr>
        <p:sp>
          <p:nvSpPr>
            <p:cNvPr id="26" name="TextBox 26"/>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SB 490</a:t>
              </a:r>
            </a:p>
          </p:txBody>
        </p:sp>
        <p:sp>
          <p:nvSpPr>
            <p:cNvPr id="27" name="TextBox 27"/>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itemized billing for health care services and supplied provided by health care providers.</a:t>
              </a:r>
            </a:p>
          </p:txBody>
        </p:sp>
      </p:grpSp>
      <p:grpSp>
        <p:nvGrpSpPr>
          <p:cNvPr id="28" name="Group 28"/>
          <p:cNvGrpSpPr/>
          <p:nvPr/>
        </p:nvGrpSpPr>
        <p:grpSpPr>
          <a:xfrm>
            <a:off x="9733855" y="4106678"/>
            <a:ext cx="6089971" cy="1684821"/>
            <a:chOff x="0" y="0"/>
            <a:chExt cx="8119961" cy="2246428"/>
          </a:xfrm>
        </p:grpSpPr>
        <p:sp>
          <p:nvSpPr>
            <p:cNvPr id="29" name="TextBox 29"/>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SB 629</a:t>
              </a:r>
            </a:p>
          </p:txBody>
        </p:sp>
        <p:sp>
          <p:nvSpPr>
            <p:cNvPr id="30" name="TextBox 30"/>
            <p:cNvSpPr txBox="1"/>
            <p:nvPr/>
          </p:nvSpPr>
          <p:spPr>
            <a:xfrm>
              <a:off x="0" y="823313"/>
              <a:ext cx="8119961" cy="142311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the use of opioid antagonists on public and private school campuses and at or in transit to and from off-campus events.</a:t>
              </a:r>
            </a:p>
          </p:txBody>
        </p:sp>
      </p:grpSp>
      <p:grpSp>
        <p:nvGrpSpPr>
          <p:cNvPr id="31" name="Group 31"/>
          <p:cNvGrpSpPr/>
          <p:nvPr/>
        </p:nvGrpSpPr>
        <p:grpSpPr>
          <a:xfrm>
            <a:off x="9733855" y="6553350"/>
            <a:ext cx="6089971" cy="1323168"/>
            <a:chOff x="0" y="0"/>
            <a:chExt cx="8119961" cy="1764224"/>
          </a:xfrm>
        </p:grpSpPr>
        <p:sp>
          <p:nvSpPr>
            <p:cNvPr id="32" name="TextBox 32"/>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SB 2173</a:t>
              </a:r>
            </a:p>
          </p:txBody>
        </p:sp>
        <p:sp>
          <p:nvSpPr>
            <p:cNvPr id="33" name="TextBox 33"/>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Relating to a pilot program for the safe disposal of controlled substance prescription drugs.</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384"/>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2" y="3135085"/>
            <a:ext cx="17010687" cy="5277395"/>
            <a:chOff x="0" y="0"/>
            <a:chExt cx="2065310" cy="355359"/>
          </a:xfrm>
        </p:grpSpPr>
        <p:sp>
          <p:nvSpPr>
            <p:cNvPr id="6" name="Freeform 6"/>
            <p:cNvSpPr/>
            <p:nvPr/>
          </p:nvSpPr>
          <p:spPr>
            <a:xfrm>
              <a:off x="0" y="0"/>
              <a:ext cx="2065310" cy="355359"/>
            </a:xfrm>
            <a:custGeom>
              <a:avLst/>
              <a:gdLst/>
              <a:ahLst/>
              <a:cxnLst/>
              <a:rect l="l" t="t" r="r" b="b"/>
              <a:pathLst>
                <a:path w="2065310" h="355359">
                  <a:moveTo>
                    <a:pt x="0" y="0"/>
                  </a:moveTo>
                  <a:lnTo>
                    <a:pt x="2065310" y="0"/>
                  </a:lnTo>
                  <a:lnTo>
                    <a:pt x="2065310" y="355359"/>
                  </a:lnTo>
                  <a:lnTo>
                    <a:pt x="0" y="355359"/>
                  </a:lnTo>
                  <a:close/>
                </a:path>
              </a:pathLst>
            </a:custGeom>
            <a:solidFill>
              <a:srgbClr val="000342"/>
            </a:solidFill>
          </p:spPr>
          <p:txBody>
            <a:bodyPr/>
            <a:lstStyle/>
            <a:p>
              <a:endParaRPr lang="en-US"/>
            </a:p>
          </p:txBody>
        </p:sp>
      </p:grpSp>
      <p:grpSp>
        <p:nvGrpSpPr>
          <p:cNvPr id="7" name="Group 7"/>
          <p:cNvGrpSpPr/>
          <p:nvPr/>
        </p:nvGrpSpPr>
        <p:grpSpPr>
          <a:xfrm rot="5400000">
            <a:off x="-65582" y="-336778"/>
            <a:ext cx="3395545" cy="148253"/>
            <a:chOff x="0" y="0"/>
            <a:chExt cx="13089503" cy="571500"/>
          </a:xfrm>
        </p:grpSpPr>
        <p:sp>
          <p:nvSpPr>
            <p:cNvPr id="8" name="Freeform 8"/>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9" name="Group 9"/>
          <p:cNvGrpSpPr/>
          <p:nvPr/>
        </p:nvGrpSpPr>
        <p:grpSpPr>
          <a:xfrm rot="5400000">
            <a:off x="15480223" y="218955"/>
            <a:ext cx="2748604" cy="148253"/>
            <a:chOff x="0" y="0"/>
            <a:chExt cx="10595607" cy="571500"/>
          </a:xfrm>
        </p:grpSpPr>
        <p:sp>
          <p:nvSpPr>
            <p:cNvPr id="10" name="Freeform 10"/>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
        <p:nvSpPr>
          <p:cNvPr id="11" name="TextBox 11"/>
          <p:cNvSpPr txBox="1"/>
          <p:nvPr/>
        </p:nvSpPr>
        <p:spPr>
          <a:xfrm>
            <a:off x="402904" y="3971110"/>
            <a:ext cx="15455405" cy="4062651"/>
          </a:xfrm>
          <a:prstGeom prst="rect">
            <a:avLst/>
          </a:prstGeom>
        </p:spPr>
        <p:txBody>
          <a:bodyPr wrap="square" lIns="0" tIns="0" rIns="0" bIns="0" rtlCol="0" anchor="t">
            <a:spAutoFit/>
          </a:bodyPr>
          <a:lstStyle/>
          <a:p>
            <a:pPr algn="ctr"/>
            <a:r>
              <a:rPr lang="en-US" sz="8800" dirty="0">
                <a:solidFill>
                  <a:srgbClr val="FFFF00"/>
                </a:solidFill>
                <a:latin typeface="Vesper Libre Bold" panose="020B0604020202020204" charset="0"/>
                <a:cs typeface="Vesper Libre Bold" panose="020B0604020202020204" charset="0"/>
              </a:rPr>
              <a:t>Rules Regarding </a:t>
            </a:r>
          </a:p>
          <a:p>
            <a:pPr algn="ctr"/>
            <a:r>
              <a:rPr lang="en-US" sz="8800" dirty="0">
                <a:solidFill>
                  <a:srgbClr val="FFFF00"/>
                </a:solidFill>
                <a:latin typeface="Vesper Libre Bold" panose="020B0604020202020204" charset="0"/>
                <a:cs typeface="Vesper Libre Bold" panose="020B0604020202020204" charset="0"/>
              </a:rPr>
              <a:t>the </a:t>
            </a:r>
          </a:p>
          <a:p>
            <a:pPr algn="ctr"/>
            <a:r>
              <a:rPr lang="en-US" sz="8800" dirty="0">
                <a:solidFill>
                  <a:srgbClr val="FFFF00"/>
                </a:solidFill>
                <a:latin typeface="Vesper Libre Bold" panose="020B0604020202020204" charset="0"/>
                <a:cs typeface="Vesper Libre Bold" panose="020B0604020202020204" charset="0"/>
              </a:rPr>
              <a:t>Texas PMP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Freeform 16"/>
          <p:cNvSpPr/>
          <p:nvPr/>
        </p:nvSpPr>
        <p:spPr>
          <a:xfrm>
            <a:off x="1861959" y="4136334"/>
            <a:ext cx="989024" cy="989024"/>
          </a:xfrm>
          <a:custGeom>
            <a:avLst/>
            <a:gdLst/>
            <a:ahLst/>
            <a:cxnLst/>
            <a:rect l="l" t="t" r="r" b="b"/>
            <a:pathLst>
              <a:path w="989024" h="989024">
                <a:moveTo>
                  <a:pt x="0" y="0"/>
                </a:moveTo>
                <a:lnTo>
                  <a:pt x="989025" y="0"/>
                </a:lnTo>
                <a:lnTo>
                  <a:pt x="989025" y="989025"/>
                </a:lnTo>
                <a:lnTo>
                  <a:pt x="0" y="9890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861959" y="6999195"/>
            <a:ext cx="992730" cy="992730"/>
          </a:xfrm>
          <a:custGeom>
            <a:avLst/>
            <a:gdLst/>
            <a:ahLst/>
            <a:cxnLst/>
            <a:rect l="l" t="t" r="r" b="b"/>
            <a:pathLst>
              <a:path w="992730" h="992730">
                <a:moveTo>
                  <a:pt x="0" y="0"/>
                </a:moveTo>
                <a:lnTo>
                  <a:pt x="992731" y="0"/>
                </a:lnTo>
                <a:lnTo>
                  <a:pt x="992731" y="992731"/>
                </a:lnTo>
                <a:lnTo>
                  <a:pt x="0" y="9927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3084588" y="4053928"/>
            <a:ext cx="8597132" cy="576919"/>
          </a:xfrm>
          <a:prstGeom prst="rect">
            <a:avLst/>
          </a:prstGeom>
        </p:spPr>
        <p:txBody>
          <a:bodyPr lIns="0" tIns="0" rIns="0" bIns="0" rtlCol="0" anchor="t">
            <a:spAutoFit/>
          </a:bodyPr>
          <a:lstStyle/>
          <a:p>
            <a:pPr>
              <a:lnSpc>
                <a:spcPts val="4766"/>
              </a:lnSpc>
            </a:pPr>
            <a:r>
              <a:rPr lang="en-US" sz="3404" spc="85">
                <a:solidFill>
                  <a:srgbClr val="000000"/>
                </a:solidFill>
                <a:latin typeface="HK Grotesk Bold Bold"/>
              </a:rPr>
              <a:t>TEXAS STATE BOARD OF PHARMACY</a:t>
            </a:r>
          </a:p>
        </p:txBody>
      </p:sp>
      <p:sp>
        <p:nvSpPr>
          <p:cNvPr id="19" name="TextBox 19"/>
          <p:cNvSpPr txBox="1"/>
          <p:nvPr/>
        </p:nvSpPr>
        <p:spPr>
          <a:xfrm>
            <a:off x="1861959" y="981075"/>
            <a:ext cx="9744472" cy="820233"/>
          </a:xfrm>
          <a:prstGeom prst="rect">
            <a:avLst/>
          </a:prstGeom>
        </p:spPr>
        <p:txBody>
          <a:bodyPr lIns="0" tIns="0" rIns="0" bIns="0" rtlCol="0" anchor="t">
            <a:spAutoFit/>
          </a:bodyPr>
          <a:lstStyle/>
          <a:p>
            <a:pPr>
              <a:lnSpc>
                <a:spcPts val="6681"/>
              </a:lnSpc>
            </a:pPr>
            <a:r>
              <a:rPr lang="en-US" sz="5100" spc="51">
                <a:solidFill>
                  <a:srgbClr val="000342"/>
                </a:solidFill>
                <a:latin typeface="Vesper Libre Bold"/>
              </a:rPr>
              <a:t>How to access the PMP</a:t>
            </a:r>
          </a:p>
        </p:txBody>
      </p:sp>
      <p:sp>
        <p:nvSpPr>
          <p:cNvPr id="20" name="TextBox 20"/>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1" name="TextBox 21"/>
          <p:cNvSpPr txBox="1"/>
          <p:nvPr/>
        </p:nvSpPr>
        <p:spPr>
          <a:xfrm>
            <a:off x="1861959" y="1753683"/>
            <a:ext cx="12687026" cy="401895"/>
          </a:xfrm>
          <a:prstGeom prst="rect">
            <a:avLst/>
          </a:prstGeom>
        </p:spPr>
        <p:txBody>
          <a:bodyPr lIns="0" tIns="0" rIns="0" bIns="0" rtlCol="0" anchor="t">
            <a:spAutoFit/>
          </a:bodyPr>
          <a:lstStyle/>
          <a:p>
            <a:pPr>
              <a:lnSpc>
                <a:spcPts val="3359"/>
              </a:lnSpc>
            </a:pPr>
            <a:r>
              <a:rPr lang="en-US" sz="2400" spc="60">
                <a:solidFill>
                  <a:srgbClr val="000000"/>
                </a:solidFill>
                <a:latin typeface="HK Grotesk Medium"/>
              </a:rPr>
              <a:t>You can navigate to Texas PMP AWARxE from multiple places.</a:t>
            </a:r>
          </a:p>
        </p:txBody>
      </p:sp>
      <p:sp>
        <p:nvSpPr>
          <p:cNvPr id="22" name="TextBox 22"/>
          <p:cNvSpPr txBox="1"/>
          <p:nvPr/>
        </p:nvSpPr>
        <p:spPr>
          <a:xfrm>
            <a:off x="3084588" y="6867637"/>
            <a:ext cx="14061659" cy="578831"/>
          </a:xfrm>
          <a:prstGeom prst="rect">
            <a:avLst/>
          </a:prstGeom>
        </p:spPr>
        <p:txBody>
          <a:bodyPr lIns="0" tIns="0" rIns="0" bIns="0" rtlCol="0" anchor="t">
            <a:spAutoFit/>
          </a:bodyPr>
          <a:lstStyle/>
          <a:p>
            <a:pPr>
              <a:lnSpc>
                <a:spcPts val="4784"/>
              </a:lnSpc>
            </a:pPr>
            <a:r>
              <a:rPr lang="en-US" sz="3417" spc="85">
                <a:solidFill>
                  <a:srgbClr val="000000"/>
                </a:solidFill>
                <a:latin typeface="HK Grotesk Bold"/>
              </a:rPr>
              <a:t>TEXAS PRESCRIPTION MONITORING PROGRAM</a:t>
            </a:r>
          </a:p>
        </p:txBody>
      </p:sp>
      <p:sp>
        <p:nvSpPr>
          <p:cNvPr id="23" name="TextBox 23"/>
          <p:cNvSpPr txBox="1"/>
          <p:nvPr/>
        </p:nvSpPr>
        <p:spPr>
          <a:xfrm>
            <a:off x="3084588" y="4681445"/>
            <a:ext cx="6431323" cy="576919"/>
          </a:xfrm>
          <a:prstGeom prst="rect">
            <a:avLst/>
          </a:prstGeom>
        </p:spPr>
        <p:txBody>
          <a:bodyPr lIns="0" tIns="0" rIns="0" bIns="0" rtlCol="0" anchor="t">
            <a:spAutoFit/>
          </a:bodyPr>
          <a:lstStyle/>
          <a:p>
            <a:pPr>
              <a:lnSpc>
                <a:spcPts val="4766"/>
              </a:lnSpc>
            </a:pPr>
            <a:r>
              <a:rPr lang="en-US" sz="3404" spc="85">
                <a:solidFill>
                  <a:srgbClr val="000000"/>
                </a:solidFill>
                <a:latin typeface="HK Grotesk Light Bold"/>
              </a:rPr>
              <a:t>www.pharmacy.texas.gov</a:t>
            </a:r>
          </a:p>
        </p:txBody>
      </p:sp>
      <p:sp>
        <p:nvSpPr>
          <p:cNvPr id="24" name="TextBox 24"/>
          <p:cNvSpPr txBox="1"/>
          <p:nvPr/>
        </p:nvSpPr>
        <p:spPr>
          <a:xfrm>
            <a:off x="3084588" y="5326871"/>
            <a:ext cx="6431323" cy="582290"/>
          </a:xfrm>
          <a:prstGeom prst="rect">
            <a:avLst/>
          </a:prstGeom>
        </p:spPr>
        <p:txBody>
          <a:bodyPr lIns="0" tIns="0" rIns="0" bIns="0" rtlCol="0" anchor="t">
            <a:spAutoFit/>
          </a:bodyPr>
          <a:lstStyle/>
          <a:p>
            <a:pPr>
              <a:lnSpc>
                <a:spcPts val="4766"/>
              </a:lnSpc>
            </a:pPr>
            <a:r>
              <a:rPr lang="en-US" sz="3404" spc="85">
                <a:solidFill>
                  <a:srgbClr val="000000"/>
                </a:solidFill>
                <a:latin typeface="HK Grotesk Light Bold"/>
              </a:rPr>
              <a:t>www.pharmacy.texas.gov</a:t>
            </a:r>
            <a:r>
              <a:rPr lang="en-US" sz="3404" spc="85">
                <a:solidFill>
                  <a:srgbClr val="DC3C4D"/>
                </a:solidFill>
                <a:latin typeface="HK Grotesk Light Bold"/>
              </a:rPr>
              <a:t>/pmp</a:t>
            </a:r>
          </a:p>
        </p:txBody>
      </p:sp>
      <p:sp>
        <p:nvSpPr>
          <p:cNvPr id="25" name="TextBox 25"/>
          <p:cNvSpPr txBox="1"/>
          <p:nvPr/>
        </p:nvSpPr>
        <p:spPr>
          <a:xfrm>
            <a:off x="3084588" y="7428885"/>
            <a:ext cx="6431323" cy="576919"/>
          </a:xfrm>
          <a:prstGeom prst="rect">
            <a:avLst/>
          </a:prstGeom>
        </p:spPr>
        <p:txBody>
          <a:bodyPr lIns="0" tIns="0" rIns="0" bIns="0" rtlCol="0" anchor="t">
            <a:spAutoFit/>
          </a:bodyPr>
          <a:lstStyle/>
          <a:p>
            <a:pPr>
              <a:lnSpc>
                <a:spcPts val="4766"/>
              </a:lnSpc>
            </a:pPr>
            <a:r>
              <a:rPr lang="en-US" sz="3404" spc="85">
                <a:solidFill>
                  <a:srgbClr val="000000"/>
                </a:solidFill>
                <a:latin typeface="HK Grotesk Light Bold"/>
              </a:rPr>
              <a:t>txpmp.org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22" b="-7222"/>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3905538" y="1575855"/>
            <a:ext cx="10466445" cy="7135289"/>
            <a:chOff x="0" y="0"/>
            <a:chExt cx="2106130" cy="1435812"/>
          </a:xfrm>
        </p:grpSpPr>
        <p:sp>
          <p:nvSpPr>
            <p:cNvPr id="6" name="Freeform 6"/>
            <p:cNvSpPr/>
            <p:nvPr/>
          </p:nvSpPr>
          <p:spPr>
            <a:xfrm>
              <a:off x="0" y="0"/>
              <a:ext cx="2106130" cy="1435812"/>
            </a:xfrm>
            <a:custGeom>
              <a:avLst/>
              <a:gdLst/>
              <a:ahLst/>
              <a:cxnLst/>
              <a:rect l="l" t="t" r="r" b="b"/>
              <a:pathLst>
                <a:path w="2106130" h="1435812">
                  <a:moveTo>
                    <a:pt x="0" y="0"/>
                  </a:moveTo>
                  <a:lnTo>
                    <a:pt x="2106130" y="0"/>
                  </a:lnTo>
                  <a:lnTo>
                    <a:pt x="2106130" y="1435812"/>
                  </a:lnTo>
                  <a:lnTo>
                    <a:pt x="0" y="1435812"/>
                  </a:lnTo>
                  <a:close/>
                </a:path>
              </a:pathLst>
            </a:custGeom>
            <a:solidFill>
              <a:srgbClr val="000342"/>
            </a:solidFill>
          </p:spPr>
          <p:txBody>
            <a:bodyPr/>
            <a:lstStyle/>
            <a:p>
              <a:endParaRPr lang="en-US"/>
            </a:p>
          </p:txBody>
        </p:sp>
      </p:grpSp>
      <p:sp>
        <p:nvSpPr>
          <p:cNvPr id="7" name="TextBox 7"/>
          <p:cNvSpPr txBox="1"/>
          <p:nvPr/>
        </p:nvSpPr>
        <p:spPr>
          <a:xfrm>
            <a:off x="4415689" y="2978331"/>
            <a:ext cx="9438942" cy="5416868"/>
          </a:xfrm>
          <a:prstGeom prst="rect">
            <a:avLst/>
          </a:prstGeom>
        </p:spPr>
        <p:txBody>
          <a:bodyPr wrap="square" lIns="0" tIns="0" rIns="0" bIns="0" rtlCol="0" anchor="t">
            <a:spAutoFit/>
          </a:bodyPr>
          <a:lstStyle/>
          <a:p>
            <a:pPr algn="ctr"/>
            <a:r>
              <a:rPr lang="en-US" sz="8800" dirty="0">
                <a:solidFill>
                  <a:srgbClr val="FFFF00"/>
                </a:solidFill>
                <a:latin typeface="Vesper Libre Bold" panose="020B0604020202020204" charset="0"/>
                <a:cs typeface="Vesper Libre Bold" panose="020B0604020202020204" charset="0"/>
              </a:rPr>
              <a:t>Rules Regarding the </a:t>
            </a:r>
          </a:p>
          <a:p>
            <a:pPr algn="ctr"/>
            <a:r>
              <a:rPr lang="en-US" sz="8800" dirty="0">
                <a:solidFill>
                  <a:srgbClr val="FFFF00"/>
                </a:solidFill>
                <a:latin typeface="Vesper Libre Bold" panose="020B0604020202020204" charset="0"/>
                <a:cs typeface="Vesper Libre Bold" panose="020B0604020202020204" charset="0"/>
              </a:rPr>
              <a:t>Operation of a Pharmacy </a:t>
            </a:r>
          </a:p>
        </p:txBody>
      </p:sp>
      <p:grpSp>
        <p:nvGrpSpPr>
          <p:cNvPr id="8" name="Group 8"/>
          <p:cNvGrpSpPr/>
          <p:nvPr/>
        </p:nvGrpSpPr>
        <p:grpSpPr>
          <a:xfrm rot="5400000">
            <a:off x="7440988" y="9299125"/>
            <a:ext cx="3395545" cy="148253"/>
            <a:chOff x="0" y="0"/>
            <a:chExt cx="13089503" cy="571500"/>
          </a:xfrm>
        </p:grpSpPr>
        <p:sp>
          <p:nvSpPr>
            <p:cNvPr id="9" name="Freeform 9"/>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10" name="Group 10"/>
          <p:cNvGrpSpPr/>
          <p:nvPr/>
        </p:nvGrpSpPr>
        <p:grpSpPr>
          <a:xfrm rot="5400000">
            <a:off x="9310584" y="1300176"/>
            <a:ext cx="2748604" cy="148253"/>
            <a:chOff x="0" y="0"/>
            <a:chExt cx="10595607" cy="571500"/>
          </a:xfrm>
        </p:grpSpPr>
        <p:sp>
          <p:nvSpPr>
            <p:cNvPr id="11" name="Freeform 11"/>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7770" b="-9910"/>
            </a:stretch>
          </a:blipFill>
        </p:spPr>
        <p:txBody>
          <a:bodyPr/>
          <a:lstStyle/>
          <a:p>
            <a:endParaRPr lang="en-US"/>
          </a:p>
        </p:txBody>
      </p:sp>
      <p:sp>
        <p:nvSpPr>
          <p:cNvPr id="3" name="Freeform 3"/>
          <p:cNvSpPr/>
          <p:nvPr/>
        </p:nvSpPr>
        <p:spPr>
          <a:xfrm rot="-5400000">
            <a:off x="7278772" y="2088818"/>
            <a:ext cx="2178368" cy="1552087"/>
          </a:xfrm>
          <a:custGeom>
            <a:avLst/>
            <a:gdLst/>
            <a:ahLst/>
            <a:cxnLst/>
            <a:rect l="l" t="t" r="r" b="b"/>
            <a:pathLst>
              <a:path w="2178368" h="1552087">
                <a:moveTo>
                  <a:pt x="0" y="0"/>
                </a:moveTo>
                <a:lnTo>
                  <a:pt x="2178368" y="0"/>
                </a:lnTo>
                <a:lnTo>
                  <a:pt x="2178368" y="1552087"/>
                </a:lnTo>
                <a:lnTo>
                  <a:pt x="0" y="1552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9378253">
            <a:off x="3857493" y="8482256"/>
            <a:ext cx="2178368" cy="1552087"/>
          </a:xfrm>
          <a:custGeom>
            <a:avLst/>
            <a:gdLst/>
            <a:ahLst/>
            <a:cxnLst/>
            <a:rect l="l" t="t" r="r" b="b"/>
            <a:pathLst>
              <a:path w="2178368" h="1552087">
                <a:moveTo>
                  <a:pt x="0" y="0"/>
                </a:moveTo>
                <a:lnTo>
                  <a:pt x="2178369" y="0"/>
                </a:lnTo>
                <a:lnTo>
                  <a:pt x="2178369" y="1552088"/>
                </a:lnTo>
                <a:lnTo>
                  <a:pt x="0" y="1552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8520464" y="6708375"/>
            <a:ext cx="10152115" cy="1486732"/>
            <a:chOff x="0" y="0"/>
            <a:chExt cx="2182623" cy="319635"/>
          </a:xfrm>
        </p:grpSpPr>
        <p:sp>
          <p:nvSpPr>
            <p:cNvPr id="6" name="Freeform 6"/>
            <p:cNvSpPr/>
            <p:nvPr/>
          </p:nvSpPr>
          <p:spPr>
            <a:xfrm>
              <a:off x="0" y="0"/>
              <a:ext cx="2182623" cy="319635"/>
            </a:xfrm>
            <a:custGeom>
              <a:avLst/>
              <a:gdLst/>
              <a:ahLst/>
              <a:cxnLst/>
              <a:rect l="l" t="t" r="r" b="b"/>
              <a:pathLst>
                <a:path w="2182623" h="319635">
                  <a:moveTo>
                    <a:pt x="0" y="0"/>
                  </a:moveTo>
                  <a:lnTo>
                    <a:pt x="2182623" y="0"/>
                  </a:lnTo>
                  <a:lnTo>
                    <a:pt x="2182623" y="319635"/>
                  </a:lnTo>
                  <a:lnTo>
                    <a:pt x="0" y="319635"/>
                  </a:lnTo>
                  <a:close/>
                </a:path>
              </a:pathLst>
            </a:custGeom>
            <a:solidFill>
              <a:srgbClr val="000342"/>
            </a:solidFill>
          </p:spPr>
          <p:txBody>
            <a:bodyPr/>
            <a:lstStyle/>
            <a:p>
              <a:endParaRPr lang="en-US"/>
            </a:p>
          </p:txBody>
        </p:sp>
      </p:grpSp>
      <p:sp>
        <p:nvSpPr>
          <p:cNvPr id="7" name="TextBox 7"/>
          <p:cNvSpPr txBox="1"/>
          <p:nvPr/>
        </p:nvSpPr>
        <p:spPr>
          <a:xfrm>
            <a:off x="8825705" y="7018925"/>
            <a:ext cx="9541635" cy="779908"/>
          </a:xfrm>
          <a:prstGeom prst="rect">
            <a:avLst/>
          </a:prstGeom>
        </p:spPr>
        <p:txBody>
          <a:bodyPr lIns="0" tIns="0" rIns="0" bIns="0" rtlCol="0" anchor="t">
            <a:spAutoFit/>
          </a:bodyPr>
          <a:lstStyle/>
          <a:p>
            <a:pPr algn="ctr">
              <a:lnSpc>
                <a:spcPts val="6410"/>
              </a:lnSpc>
            </a:pPr>
            <a:r>
              <a:rPr lang="en-US" sz="4579" spc="114">
                <a:solidFill>
                  <a:srgbClr val="FFFFFF"/>
                </a:solidFill>
                <a:latin typeface="Vesper Libre Bold"/>
              </a:rPr>
              <a:t>Texas State Board of Pharmacy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894" r="-8894"/>
            </a:stretch>
          </a:blipFill>
        </p:spPr>
        <p:txBody>
          <a:bodyPr/>
          <a:lstStyle/>
          <a:p>
            <a:endParaRPr lang="en-US"/>
          </a:p>
        </p:txBody>
      </p:sp>
      <p:sp>
        <p:nvSpPr>
          <p:cNvPr id="3" name="Freeform 3"/>
          <p:cNvSpPr/>
          <p:nvPr/>
        </p:nvSpPr>
        <p:spPr>
          <a:xfrm rot="-1695223">
            <a:off x="12386474" y="808523"/>
            <a:ext cx="2178368" cy="1552087"/>
          </a:xfrm>
          <a:custGeom>
            <a:avLst/>
            <a:gdLst/>
            <a:ahLst/>
            <a:cxnLst/>
            <a:rect l="l" t="t" r="r" b="b"/>
            <a:pathLst>
              <a:path w="2178368" h="1552087">
                <a:moveTo>
                  <a:pt x="0" y="0"/>
                </a:moveTo>
                <a:lnTo>
                  <a:pt x="2178369" y="0"/>
                </a:lnTo>
                <a:lnTo>
                  <a:pt x="2178369" y="1552087"/>
                </a:lnTo>
                <a:lnTo>
                  <a:pt x="0" y="1552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7355261"/>
            <a:ext cx="12820519" cy="1486732"/>
            <a:chOff x="0" y="0"/>
            <a:chExt cx="2756309" cy="319635"/>
          </a:xfrm>
        </p:grpSpPr>
        <p:sp>
          <p:nvSpPr>
            <p:cNvPr id="5" name="Freeform 5"/>
            <p:cNvSpPr/>
            <p:nvPr/>
          </p:nvSpPr>
          <p:spPr>
            <a:xfrm>
              <a:off x="0" y="0"/>
              <a:ext cx="2756309" cy="319635"/>
            </a:xfrm>
            <a:custGeom>
              <a:avLst/>
              <a:gdLst/>
              <a:ahLst/>
              <a:cxnLst/>
              <a:rect l="l" t="t" r="r" b="b"/>
              <a:pathLst>
                <a:path w="2756309" h="319635">
                  <a:moveTo>
                    <a:pt x="0" y="0"/>
                  </a:moveTo>
                  <a:lnTo>
                    <a:pt x="2756309" y="0"/>
                  </a:lnTo>
                  <a:lnTo>
                    <a:pt x="2756309" y="319635"/>
                  </a:lnTo>
                  <a:lnTo>
                    <a:pt x="0" y="319635"/>
                  </a:lnTo>
                  <a:close/>
                </a:path>
              </a:pathLst>
            </a:custGeom>
            <a:solidFill>
              <a:srgbClr val="000342"/>
            </a:solidFill>
          </p:spPr>
          <p:txBody>
            <a:bodyPr/>
            <a:lstStyle/>
            <a:p>
              <a:endParaRPr lang="en-US"/>
            </a:p>
          </p:txBody>
        </p:sp>
      </p:grpSp>
      <p:sp>
        <p:nvSpPr>
          <p:cNvPr id="6" name="TextBox 6"/>
          <p:cNvSpPr txBox="1"/>
          <p:nvPr/>
        </p:nvSpPr>
        <p:spPr>
          <a:xfrm>
            <a:off x="116565" y="7665811"/>
            <a:ext cx="12398713" cy="779908"/>
          </a:xfrm>
          <a:prstGeom prst="rect">
            <a:avLst/>
          </a:prstGeom>
        </p:spPr>
        <p:txBody>
          <a:bodyPr lIns="0" tIns="0" rIns="0" bIns="0" rtlCol="0" anchor="t">
            <a:spAutoFit/>
          </a:bodyPr>
          <a:lstStyle/>
          <a:p>
            <a:pPr algn="ctr">
              <a:lnSpc>
                <a:spcPts val="6410"/>
              </a:lnSpc>
            </a:pPr>
            <a:r>
              <a:rPr lang="en-US" sz="4579" spc="114">
                <a:solidFill>
                  <a:srgbClr val="FFFFFF"/>
                </a:solidFill>
                <a:latin typeface="Vesper Libre Bold"/>
              </a:rPr>
              <a:t>Texas Prescription Monitoring Program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81075" y="-27133"/>
            <a:ext cx="2620907" cy="10341266"/>
            <a:chOff x="0" y="0"/>
            <a:chExt cx="527397" cy="2080941"/>
          </a:xfrm>
        </p:grpSpPr>
        <p:sp>
          <p:nvSpPr>
            <p:cNvPr id="3" name="Freeform 3"/>
            <p:cNvSpPr/>
            <p:nvPr/>
          </p:nvSpPr>
          <p:spPr>
            <a:xfrm>
              <a:off x="0" y="0"/>
              <a:ext cx="527397" cy="2080940"/>
            </a:xfrm>
            <a:custGeom>
              <a:avLst/>
              <a:gdLst/>
              <a:ahLst/>
              <a:cxnLst/>
              <a:rect l="l" t="t" r="r" b="b"/>
              <a:pathLst>
                <a:path w="527397" h="2080940">
                  <a:moveTo>
                    <a:pt x="0" y="0"/>
                  </a:moveTo>
                  <a:lnTo>
                    <a:pt x="527397" y="0"/>
                  </a:lnTo>
                  <a:lnTo>
                    <a:pt x="527397" y="2080940"/>
                  </a:lnTo>
                  <a:lnTo>
                    <a:pt x="0" y="2080940"/>
                  </a:lnTo>
                  <a:close/>
                </a:path>
              </a:pathLst>
            </a:custGeom>
            <a:solidFill>
              <a:srgbClr val="000342"/>
            </a:solidFill>
          </p:spPr>
          <p:txBody>
            <a:bodyPr/>
            <a:lstStyle/>
            <a:p>
              <a:endParaRPr lang="en-US"/>
            </a:p>
          </p:txBody>
        </p:sp>
      </p:grpSp>
      <p:sp>
        <p:nvSpPr>
          <p:cNvPr id="4" name="Freeform 4"/>
          <p:cNvSpPr/>
          <p:nvPr/>
        </p:nvSpPr>
        <p:spPr>
          <a:xfrm>
            <a:off x="10439799" y="1381568"/>
            <a:ext cx="6551729" cy="8905432"/>
          </a:xfrm>
          <a:custGeom>
            <a:avLst/>
            <a:gdLst/>
            <a:ahLst/>
            <a:cxnLst/>
            <a:rect l="l" t="t" r="r" b="b"/>
            <a:pathLst>
              <a:path w="6551729" h="8905432">
                <a:moveTo>
                  <a:pt x="0" y="0"/>
                </a:moveTo>
                <a:lnTo>
                  <a:pt x="6551729" y="0"/>
                </a:lnTo>
                <a:lnTo>
                  <a:pt x="6551729" y="8905432"/>
                </a:lnTo>
                <a:lnTo>
                  <a:pt x="0" y="8905432"/>
                </a:lnTo>
                <a:lnTo>
                  <a:pt x="0" y="0"/>
                </a:lnTo>
                <a:close/>
              </a:path>
            </a:pathLst>
          </a:custGeom>
          <a:blipFill>
            <a:blip r:embed="rId3"/>
            <a:stretch>
              <a:fillRect l="-74421" t="-9618" r="-126965"/>
            </a:stretch>
          </a:blipFill>
        </p:spPr>
        <p:txBody>
          <a:bodyPr/>
          <a:lstStyle/>
          <a:p>
            <a:endParaRPr lang="en-US"/>
          </a:p>
        </p:txBody>
      </p:sp>
      <p:sp>
        <p:nvSpPr>
          <p:cNvPr id="5" name="TextBox 5"/>
          <p:cNvSpPr txBox="1"/>
          <p:nvPr/>
        </p:nvSpPr>
        <p:spPr>
          <a:xfrm>
            <a:off x="603842" y="898413"/>
            <a:ext cx="846603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Using the PMP</a:t>
            </a:r>
          </a:p>
        </p:txBody>
      </p:sp>
      <p:grpSp>
        <p:nvGrpSpPr>
          <p:cNvPr id="6" name="Group 6"/>
          <p:cNvGrpSpPr/>
          <p:nvPr/>
        </p:nvGrpSpPr>
        <p:grpSpPr>
          <a:xfrm>
            <a:off x="13921498" y="1312560"/>
            <a:ext cx="932345" cy="148253"/>
            <a:chOff x="0" y="0"/>
            <a:chExt cx="3594100" cy="571500"/>
          </a:xfrm>
        </p:grpSpPr>
        <p:sp>
          <p:nvSpPr>
            <p:cNvPr id="7" name="Freeform 7"/>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8" name="Group 8"/>
          <p:cNvGrpSpPr/>
          <p:nvPr/>
        </p:nvGrpSpPr>
        <p:grpSpPr>
          <a:xfrm rot="5400000">
            <a:off x="3477178"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527304" y="-275581"/>
            <a:ext cx="1233392" cy="148253"/>
            <a:chOff x="0" y="0"/>
            <a:chExt cx="4754608" cy="571500"/>
          </a:xfrm>
        </p:grpSpPr>
        <p:sp>
          <p:nvSpPr>
            <p:cNvPr id="11" name="Freeform 1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2" name="Group 12"/>
          <p:cNvGrpSpPr/>
          <p:nvPr/>
        </p:nvGrpSpPr>
        <p:grpSpPr>
          <a:xfrm rot="5400000">
            <a:off x="8527304" y="10429330"/>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4" name="Freeform 14"/>
          <p:cNvSpPr/>
          <p:nvPr/>
        </p:nvSpPr>
        <p:spPr>
          <a:xfrm>
            <a:off x="1285556" y="2177030"/>
            <a:ext cx="1353467" cy="1226580"/>
          </a:xfrm>
          <a:custGeom>
            <a:avLst/>
            <a:gdLst/>
            <a:ahLst/>
            <a:cxnLst/>
            <a:rect l="l" t="t" r="r" b="b"/>
            <a:pathLst>
              <a:path w="1353467" h="1226580">
                <a:moveTo>
                  <a:pt x="0" y="0"/>
                </a:moveTo>
                <a:lnTo>
                  <a:pt x="1353467" y="0"/>
                </a:lnTo>
                <a:lnTo>
                  <a:pt x="1353467" y="1226579"/>
                </a:lnTo>
                <a:lnTo>
                  <a:pt x="0" y="1226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flipH="1">
            <a:off x="1285556" y="4049979"/>
            <a:ext cx="1093521" cy="1093521"/>
          </a:xfrm>
          <a:custGeom>
            <a:avLst/>
            <a:gdLst/>
            <a:ahLst/>
            <a:cxnLst/>
            <a:rect l="l" t="t" r="r" b="b"/>
            <a:pathLst>
              <a:path w="1093521" h="1093521">
                <a:moveTo>
                  <a:pt x="1093521" y="0"/>
                </a:moveTo>
                <a:lnTo>
                  <a:pt x="0" y="0"/>
                </a:lnTo>
                <a:lnTo>
                  <a:pt x="0" y="1093521"/>
                </a:lnTo>
                <a:lnTo>
                  <a:pt x="1093521" y="1093521"/>
                </a:lnTo>
                <a:lnTo>
                  <a:pt x="109352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1007545">
            <a:off x="1220842" y="5840127"/>
            <a:ext cx="1017744" cy="1480355"/>
          </a:xfrm>
          <a:custGeom>
            <a:avLst/>
            <a:gdLst/>
            <a:ahLst/>
            <a:cxnLst/>
            <a:rect l="l" t="t" r="r" b="b"/>
            <a:pathLst>
              <a:path w="1017744" h="1480355">
                <a:moveTo>
                  <a:pt x="0" y="0"/>
                </a:moveTo>
                <a:lnTo>
                  <a:pt x="1017744" y="0"/>
                </a:lnTo>
                <a:lnTo>
                  <a:pt x="1017744" y="1480355"/>
                </a:lnTo>
                <a:lnTo>
                  <a:pt x="0" y="14803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078796" y="7846354"/>
            <a:ext cx="1507042" cy="1507042"/>
          </a:xfrm>
          <a:custGeom>
            <a:avLst/>
            <a:gdLst/>
            <a:ahLst/>
            <a:cxnLst/>
            <a:rect l="l" t="t" r="r" b="b"/>
            <a:pathLst>
              <a:path w="1507042" h="1507042">
                <a:moveTo>
                  <a:pt x="0" y="0"/>
                </a:moveTo>
                <a:lnTo>
                  <a:pt x="1507041" y="0"/>
                </a:lnTo>
                <a:lnTo>
                  <a:pt x="1507041" y="1507041"/>
                </a:lnTo>
                <a:lnTo>
                  <a:pt x="0" y="1507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TextBox 18"/>
          <p:cNvSpPr txBox="1"/>
          <p:nvPr/>
        </p:nvSpPr>
        <p:spPr>
          <a:xfrm>
            <a:off x="2911111" y="2311008"/>
            <a:ext cx="6089971"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Registration</a:t>
            </a:r>
          </a:p>
        </p:txBody>
      </p:sp>
      <p:sp>
        <p:nvSpPr>
          <p:cNvPr id="19" name="TextBox 19"/>
          <p:cNvSpPr txBox="1"/>
          <p:nvPr/>
        </p:nvSpPr>
        <p:spPr>
          <a:xfrm>
            <a:off x="2781138" y="4289419"/>
            <a:ext cx="6089971"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Patient Search</a:t>
            </a:r>
          </a:p>
        </p:txBody>
      </p:sp>
      <p:sp>
        <p:nvSpPr>
          <p:cNvPr id="20" name="TextBox 20"/>
          <p:cNvSpPr txBox="1"/>
          <p:nvPr/>
        </p:nvSpPr>
        <p:spPr>
          <a:xfrm>
            <a:off x="2781138" y="6272985"/>
            <a:ext cx="5423221"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Prescription Management</a:t>
            </a:r>
          </a:p>
        </p:txBody>
      </p:sp>
      <p:sp>
        <p:nvSpPr>
          <p:cNvPr id="21" name="TextBox 21"/>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2" name="TextBox 22"/>
          <p:cNvSpPr txBox="1"/>
          <p:nvPr/>
        </p:nvSpPr>
        <p:spPr>
          <a:xfrm>
            <a:off x="2781138" y="8292554"/>
            <a:ext cx="5423221"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Delegate Management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4441" t="-4441"/>
            </a:stretch>
          </a:blipFill>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72" t="-672"/>
            </a:stretch>
          </a:blipFill>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99396" y="0"/>
            <a:ext cx="13289208" cy="9533896"/>
          </a:xfrm>
          <a:custGeom>
            <a:avLst/>
            <a:gdLst/>
            <a:ahLst/>
            <a:cxnLst/>
            <a:rect l="l" t="t" r="r" b="b"/>
            <a:pathLst>
              <a:path w="13289208" h="9533896">
                <a:moveTo>
                  <a:pt x="0" y="0"/>
                </a:moveTo>
                <a:lnTo>
                  <a:pt x="13289208" y="0"/>
                </a:lnTo>
                <a:lnTo>
                  <a:pt x="13289208" y="9533896"/>
                </a:lnTo>
                <a:lnTo>
                  <a:pt x="0" y="9533896"/>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0" y="9533896"/>
            <a:ext cx="18288000" cy="753104"/>
            <a:chOff x="0" y="0"/>
            <a:chExt cx="24384000" cy="1004139"/>
          </a:xfrm>
        </p:grpSpPr>
        <p:grpSp>
          <p:nvGrpSpPr>
            <p:cNvPr id="4" name="Group 4"/>
            <p:cNvGrpSpPr/>
            <p:nvPr/>
          </p:nvGrpSpPr>
          <p:grpSpPr>
            <a:xfrm>
              <a:off x="0" y="0"/>
              <a:ext cx="24384000" cy="1004139"/>
              <a:chOff x="0" y="0"/>
              <a:chExt cx="11013100" cy="453522"/>
            </a:xfrm>
          </p:grpSpPr>
          <p:sp>
            <p:nvSpPr>
              <p:cNvPr id="5" name="Freeform 5"/>
              <p:cNvSpPr/>
              <p:nvPr/>
            </p:nvSpPr>
            <p:spPr>
              <a:xfrm>
                <a:off x="0" y="0"/>
                <a:ext cx="11013100" cy="453522"/>
              </a:xfrm>
              <a:custGeom>
                <a:avLst/>
                <a:gdLst/>
                <a:ahLst/>
                <a:cxnLst/>
                <a:rect l="l" t="t" r="r" b="b"/>
                <a:pathLst>
                  <a:path w="11013100" h="453522">
                    <a:moveTo>
                      <a:pt x="0" y="0"/>
                    </a:moveTo>
                    <a:lnTo>
                      <a:pt x="11013100" y="0"/>
                    </a:lnTo>
                    <a:lnTo>
                      <a:pt x="11013100" y="453522"/>
                    </a:lnTo>
                    <a:lnTo>
                      <a:pt x="0" y="453522"/>
                    </a:lnTo>
                    <a:close/>
                  </a:path>
                </a:pathLst>
              </a:custGeom>
              <a:solidFill>
                <a:srgbClr val="000342"/>
              </a:solidFill>
            </p:spPr>
            <p:txBody>
              <a:bodyPr/>
              <a:lstStyle/>
              <a:p>
                <a:endParaRPr lang="en-US"/>
              </a:p>
            </p:txBody>
          </p:sp>
        </p:grpSp>
        <p:sp>
          <p:nvSpPr>
            <p:cNvPr id="6" name="TextBox 6"/>
            <p:cNvSpPr txBox="1"/>
            <p:nvPr/>
          </p:nvSpPr>
          <p:spPr>
            <a:xfrm>
              <a:off x="427914" y="159588"/>
              <a:ext cx="13610663" cy="365126"/>
            </a:xfrm>
            <a:prstGeom prst="rect">
              <a:avLst/>
            </a:prstGeom>
          </p:spPr>
          <p:txBody>
            <a:bodyPr lIns="0" tIns="0" rIns="0" bIns="0" rtlCol="0" anchor="t">
              <a:spAutoFit/>
            </a:bodyPr>
            <a:lstStyle/>
            <a:p>
              <a:pPr>
                <a:lnSpc>
                  <a:spcPts val="2361"/>
                </a:lnSpc>
                <a:spcBef>
                  <a:spcPct val="0"/>
                </a:spcBef>
              </a:pPr>
              <a:r>
                <a:rPr lang="en-US" sz="1686">
                  <a:solidFill>
                    <a:srgbClr val="FFFFFF"/>
                  </a:solidFill>
                  <a:latin typeface="HK Grotesk Light Bold"/>
                </a:rPr>
                <a:t>Source: PMP Data FY2023 Quarter One | 9/1/22 - 11/20/22 </a:t>
              </a:r>
            </a:p>
          </p:txBody>
        </p:sp>
        <p:sp>
          <p:nvSpPr>
            <p:cNvPr id="7" name="TextBox 7"/>
            <p:cNvSpPr txBox="1"/>
            <p:nvPr/>
          </p:nvSpPr>
          <p:spPr>
            <a:xfrm>
              <a:off x="427914" y="539085"/>
              <a:ext cx="21116070" cy="365126"/>
            </a:xfrm>
            <a:prstGeom prst="rect">
              <a:avLst/>
            </a:prstGeom>
          </p:spPr>
          <p:txBody>
            <a:bodyPr lIns="0" tIns="0" rIns="0" bIns="0" rtlCol="0" anchor="t">
              <a:spAutoFit/>
            </a:bodyPr>
            <a:lstStyle/>
            <a:p>
              <a:pPr>
                <a:lnSpc>
                  <a:spcPts val="2361"/>
                </a:lnSpc>
                <a:spcBef>
                  <a:spcPct val="0"/>
                </a:spcBef>
              </a:pPr>
              <a:r>
                <a:rPr lang="en-US" sz="1686">
                  <a:solidFill>
                    <a:srgbClr val="FFFFFF"/>
                  </a:solidFill>
                  <a:latin typeface="HK Grotesk Light Bold"/>
                </a:rPr>
                <a:t>https://www.pharmacy.texas.gov/files_pdf/pmp/fy2023-q1-pmp-data-sheet.pdf</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TextBox 16"/>
          <p:cNvSpPr txBox="1"/>
          <p:nvPr/>
        </p:nvSpPr>
        <p:spPr>
          <a:xfrm>
            <a:off x="1861959" y="575721"/>
            <a:ext cx="11328673" cy="964890"/>
          </a:xfrm>
          <a:prstGeom prst="rect">
            <a:avLst/>
          </a:prstGeom>
        </p:spPr>
        <p:txBody>
          <a:bodyPr lIns="0" tIns="0" rIns="0" bIns="0" rtlCol="0" anchor="t">
            <a:spAutoFit/>
          </a:bodyPr>
          <a:lstStyle/>
          <a:p>
            <a:pPr>
              <a:lnSpc>
                <a:spcPts val="7767"/>
              </a:lnSpc>
            </a:pPr>
            <a:r>
              <a:rPr lang="en-US" sz="5929" spc="59">
                <a:solidFill>
                  <a:srgbClr val="000342"/>
                </a:solidFill>
                <a:latin typeface="Vesper Libre Bold"/>
              </a:rPr>
              <a:t>Changes to the Texas PMP</a:t>
            </a:r>
          </a:p>
        </p:txBody>
      </p:sp>
      <p:sp>
        <p:nvSpPr>
          <p:cNvPr id="17" name="TextBox 17"/>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18" name="Freeform 18"/>
          <p:cNvSpPr/>
          <p:nvPr/>
        </p:nvSpPr>
        <p:spPr>
          <a:xfrm flipH="1">
            <a:off x="12739527" y="0"/>
            <a:ext cx="4337377" cy="4873027"/>
          </a:xfrm>
          <a:custGeom>
            <a:avLst/>
            <a:gdLst/>
            <a:ahLst/>
            <a:cxnLst/>
            <a:rect l="l" t="t" r="r" b="b"/>
            <a:pathLst>
              <a:path w="4337377" h="4873027">
                <a:moveTo>
                  <a:pt x="4337377" y="0"/>
                </a:moveTo>
                <a:lnTo>
                  <a:pt x="0" y="0"/>
                </a:lnTo>
                <a:lnTo>
                  <a:pt x="0" y="4873027"/>
                </a:lnTo>
                <a:lnTo>
                  <a:pt x="4337377" y="4873027"/>
                </a:lnTo>
                <a:lnTo>
                  <a:pt x="4337377" y="0"/>
                </a:lnTo>
                <a:close/>
              </a:path>
            </a:pathLst>
          </a:custGeom>
          <a:blipFill>
            <a:blip r:embed="rId3"/>
            <a:stretch>
              <a:fillRect r="-114315" b="-7301"/>
            </a:stretch>
          </a:blipFill>
        </p:spPr>
        <p:txBody>
          <a:bodyPr/>
          <a:lstStyle/>
          <a:p>
            <a:endParaRPr lang="en-US"/>
          </a:p>
        </p:txBody>
      </p:sp>
      <p:grpSp>
        <p:nvGrpSpPr>
          <p:cNvPr id="19" name="Group 19"/>
          <p:cNvGrpSpPr/>
          <p:nvPr/>
        </p:nvGrpSpPr>
        <p:grpSpPr>
          <a:xfrm>
            <a:off x="1861959" y="1769211"/>
            <a:ext cx="10162805" cy="2714826"/>
            <a:chOff x="0" y="0"/>
            <a:chExt cx="13550407" cy="3619768"/>
          </a:xfrm>
        </p:grpSpPr>
        <p:sp>
          <p:nvSpPr>
            <p:cNvPr id="20" name="TextBox 20"/>
            <p:cNvSpPr txBox="1"/>
            <p:nvPr/>
          </p:nvSpPr>
          <p:spPr>
            <a:xfrm>
              <a:off x="0" y="-85725"/>
              <a:ext cx="13550407" cy="937023"/>
            </a:xfrm>
            <a:prstGeom prst="rect">
              <a:avLst/>
            </a:prstGeom>
          </p:spPr>
          <p:txBody>
            <a:bodyPr lIns="0" tIns="0" rIns="0" bIns="0" rtlCol="0" anchor="t">
              <a:spAutoFit/>
            </a:bodyPr>
            <a:lstStyle/>
            <a:p>
              <a:pPr>
                <a:lnSpc>
                  <a:spcPts val="5943"/>
                </a:lnSpc>
              </a:pPr>
              <a:r>
                <a:rPr lang="en-US" sz="4245">
                  <a:solidFill>
                    <a:srgbClr val="000342"/>
                  </a:solidFill>
                  <a:latin typeface="HK Grotesk Medium"/>
                </a:rPr>
                <a:t>Overview</a:t>
              </a:r>
            </a:p>
          </p:txBody>
        </p:sp>
        <p:sp>
          <p:nvSpPr>
            <p:cNvPr id="21" name="TextBox 21"/>
            <p:cNvSpPr txBox="1"/>
            <p:nvPr/>
          </p:nvSpPr>
          <p:spPr>
            <a:xfrm>
              <a:off x="0" y="1098226"/>
              <a:ext cx="13550407" cy="2521542"/>
            </a:xfrm>
            <a:prstGeom prst="rect">
              <a:avLst/>
            </a:prstGeom>
          </p:spPr>
          <p:txBody>
            <a:bodyPr lIns="0" tIns="0" rIns="0" bIns="0" rtlCol="0" anchor="t">
              <a:spAutoFit/>
            </a:bodyPr>
            <a:lstStyle/>
            <a:p>
              <a:pPr>
                <a:lnSpc>
                  <a:spcPts val="3900"/>
                </a:lnSpc>
              </a:pPr>
              <a:r>
                <a:rPr lang="en-US" sz="2785">
                  <a:solidFill>
                    <a:srgbClr val="000000"/>
                  </a:solidFill>
                  <a:latin typeface="HK Grotesk Light"/>
                </a:rPr>
                <a:t>The 2023 Texas Legislature approved funding for the Texas State Board of Pharmacy to offer statewide integration of the PMP in pharmacy management systems and NarxCare access at no cost to pharmacies beginning September 1, 2023.</a:t>
              </a:r>
            </a:p>
          </p:txBody>
        </p:sp>
      </p:grpSp>
      <p:grpSp>
        <p:nvGrpSpPr>
          <p:cNvPr id="22" name="Group 22"/>
          <p:cNvGrpSpPr/>
          <p:nvPr/>
        </p:nvGrpSpPr>
        <p:grpSpPr>
          <a:xfrm>
            <a:off x="1861959" y="4873027"/>
            <a:ext cx="14421470" cy="1755299"/>
            <a:chOff x="0" y="0"/>
            <a:chExt cx="19228626" cy="2340398"/>
          </a:xfrm>
        </p:grpSpPr>
        <p:sp>
          <p:nvSpPr>
            <p:cNvPr id="23" name="TextBox 23"/>
            <p:cNvSpPr txBox="1"/>
            <p:nvPr/>
          </p:nvSpPr>
          <p:spPr>
            <a:xfrm>
              <a:off x="0" y="-85725"/>
              <a:ext cx="19228626" cy="937023"/>
            </a:xfrm>
            <a:prstGeom prst="rect">
              <a:avLst/>
            </a:prstGeom>
          </p:spPr>
          <p:txBody>
            <a:bodyPr lIns="0" tIns="0" rIns="0" bIns="0" rtlCol="0" anchor="t">
              <a:spAutoFit/>
            </a:bodyPr>
            <a:lstStyle/>
            <a:p>
              <a:pPr>
                <a:lnSpc>
                  <a:spcPts val="5943"/>
                </a:lnSpc>
              </a:pPr>
              <a:r>
                <a:rPr lang="en-US" sz="4245">
                  <a:solidFill>
                    <a:srgbClr val="000342"/>
                  </a:solidFill>
                  <a:latin typeface="HK Grotesk Medium"/>
                </a:rPr>
                <a:t>Already use and pay for integration and NarxCare access?</a:t>
              </a:r>
            </a:p>
          </p:txBody>
        </p:sp>
        <p:sp>
          <p:nvSpPr>
            <p:cNvPr id="24" name="TextBox 24"/>
            <p:cNvSpPr txBox="1"/>
            <p:nvPr/>
          </p:nvSpPr>
          <p:spPr>
            <a:xfrm>
              <a:off x="0" y="1098226"/>
              <a:ext cx="19228626" cy="1242173"/>
            </a:xfrm>
            <a:prstGeom prst="rect">
              <a:avLst/>
            </a:prstGeom>
          </p:spPr>
          <p:txBody>
            <a:bodyPr lIns="0" tIns="0" rIns="0" bIns="0" rtlCol="0" anchor="t">
              <a:spAutoFit/>
            </a:bodyPr>
            <a:lstStyle/>
            <a:p>
              <a:pPr>
                <a:lnSpc>
                  <a:spcPts val="3900"/>
                </a:lnSpc>
              </a:pPr>
              <a:r>
                <a:rPr lang="en-US" sz="2785">
                  <a:solidFill>
                    <a:srgbClr val="000000"/>
                  </a:solidFill>
                  <a:latin typeface="HK Grotesk Light"/>
                </a:rPr>
                <a:t>The Texas State Board of Pharmacy will automatically take on payment beginning September 1, 2023.</a:t>
              </a:r>
            </a:p>
          </p:txBody>
        </p:sp>
      </p:grpSp>
      <p:grpSp>
        <p:nvGrpSpPr>
          <p:cNvPr id="25" name="Group 25"/>
          <p:cNvGrpSpPr/>
          <p:nvPr/>
        </p:nvGrpSpPr>
        <p:grpSpPr>
          <a:xfrm>
            <a:off x="1859139" y="7105900"/>
            <a:ext cx="14421470" cy="1786372"/>
            <a:chOff x="0" y="0"/>
            <a:chExt cx="19228626" cy="2381829"/>
          </a:xfrm>
        </p:grpSpPr>
        <p:sp>
          <p:nvSpPr>
            <p:cNvPr id="26" name="TextBox 26"/>
            <p:cNvSpPr txBox="1"/>
            <p:nvPr/>
          </p:nvSpPr>
          <p:spPr>
            <a:xfrm>
              <a:off x="0" y="-85725"/>
              <a:ext cx="19228626" cy="937023"/>
            </a:xfrm>
            <a:prstGeom prst="rect">
              <a:avLst/>
            </a:prstGeom>
          </p:spPr>
          <p:txBody>
            <a:bodyPr lIns="0" tIns="0" rIns="0" bIns="0" rtlCol="0" anchor="t">
              <a:spAutoFit/>
            </a:bodyPr>
            <a:lstStyle/>
            <a:p>
              <a:pPr>
                <a:lnSpc>
                  <a:spcPts val="5943"/>
                </a:lnSpc>
              </a:pPr>
              <a:r>
                <a:rPr lang="en-US" sz="4245">
                  <a:solidFill>
                    <a:srgbClr val="000342"/>
                  </a:solidFill>
                  <a:latin typeface="HK Grotesk Medium"/>
                </a:rPr>
                <a:t>Don’t have integration and NarxCare access yet?</a:t>
              </a:r>
            </a:p>
          </p:txBody>
        </p:sp>
        <p:sp>
          <p:nvSpPr>
            <p:cNvPr id="27" name="TextBox 27"/>
            <p:cNvSpPr txBox="1"/>
            <p:nvPr/>
          </p:nvSpPr>
          <p:spPr>
            <a:xfrm>
              <a:off x="0" y="1098226"/>
              <a:ext cx="19228626" cy="1283603"/>
            </a:xfrm>
            <a:prstGeom prst="rect">
              <a:avLst/>
            </a:prstGeom>
          </p:spPr>
          <p:txBody>
            <a:bodyPr lIns="0" tIns="0" rIns="0" bIns="0" rtlCol="0" anchor="t">
              <a:spAutoFit/>
            </a:bodyPr>
            <a:lstStyle/>
            <a:p>
              <a:pPr>
                <a:lnSpc>
                  <a:spcPts val="3900"/>
                </a:lnSpc>
              </a:pPr>
              <a:r>
                <a:rPr lang="en-US" sz="2785">
                  <a:solidFill>
                    <a:srgbClr val="000000"/>
                  </a:solidFill>
                  <a:latin typeface="HK Grotesk Light"/>
                </a:rPr>
                <a:t>Navigate to Bamboo Health’s Customer Connect Portal to sign up for integration and NarxCare access, which will be covered beginning September 1, 2023.</a:t>
              </a:r>
            </a:p>
          </p:txBody>
        </p:sp>
      </p:grpSp>
      <p:grpSp>
        <p:nvGrpSpPr>
          <p:cNvPr id="28" name="Group 28"/>
          <p:cNvGrpSpPr/>
          <p:nvPr/>
        </p:nvGrpSpPr>
        <p:grpSpPr>
          <a:xfrm>
            <a:off x="7107185" y="9143395"/>
            <a:ext cx="10152115" cy="1486732"/>
            <a:chOff x="0" y="0"/>
            <a:chExt cx="2182623" cy="319635"/>
          </a:xfrm>
        </p:grpSpPr>
        <p:sp>
          <p:nvSpPr>
            <p:cNvPr id="29" name="Freeform 29"/>
            <p:cNvSpPr/>
            <p:nvPr/>
          </p:nvSpPr>
          <p:spPr>
            <a:xfrm>
              <a:off x="0" y="0"/>
              <a:ext cx="2182623" cy="319635"/>
            </a:xfrm>
            <a:custGeom>
              <a:avLst/>
              <a:gdLst/>
              <a:ahLst/>
              <a:cxnLst/>
              <a:rect l="l" t="t" r="r" b="b"/>
              <a:pathLst>
                <a:path w="2182623" h="319635">
                  <a:moveTo>
                    <a:pt x="0" y="0"/>
                  </a:moveTo>
                  <a:lnTo>
                    <a:pt x="2182623" y="0"/>
                  </a:lnTo>
                  <a:lnTo>
                    <a:pt x="2182623" y="319635"/>
                  </a:lnTo>
                  <a:lnTo>
                    <a:pt x="0" y="319635"/>
                  </a:lnTo>
                  <a:close/>
                </a:path>
              </a:pathLst>
            </a:custGeom>
            <a:solidFill>
              <a:srgbClr val="000342"/>
            </a:solidFill>
          </p:spPr>
          <p:txBody>
            <a:bodyPr/>
            <a:lstStyle/>
            <a:p>
              <a:endParaRPr lang="en-US"/>
            </a:p>
          </p:txBody>
        </p:sp>
      </p:grpSp>
      <p:sp>
        <p:nvSpPr>
          <p:cNvPr id="30" name="TextBox 30"/>
          <p:cNvSpPr txBox="1"/>
          <p:nvPr/>
        </p:nvSpPr>
        <p:spPr>
          <a:xfrm>
            <a:off x="7489950" y="9263746"/>
            <a:ext cx="9069629" cy="901990"/>
          </a:xfrm>
          <a:prstGeom prst="rect">
            <a:avLst/>
          </a:prstGeom>
        </p:spPr>
        <p:txBody>
          <a:bodyPr lIns="0" tIns="0" rIns="0" bIns="0" rtlCol="0" anchor="t">
            <a:spAutoFit/>
          </a:bodyPr>
          <a:lstStyle/>
          <a:p>
            <a:pPr algn="ctr">
              <a:lnSpc>
                <a:spcPts val="7362"/>
              </a:lnSpc>
            </a:pPr>
            <a:r>
              <a:rPr lang="en-US" sz="5258" spc="131">
                <a:solidFill>
                  <a:srgbClr val="FFFFFF"/>
                </a:solidFill>
                <a:latin typeface="Vesper Libre Bold"/>
              </a:rPr>
              <a:t>connect.bamboohealth.com</a:t>
            </a:r>
          </a:p>
        </p:txBody>
      </p:sp>
      <p:sp>
        <p:nvSpPr>
          <p:cNvPr id="31" name="AutoShape 31"/>
          <p:cNvSpPr/>
          <p:nvPr/>
        </p:nvSpPr>
        <p:spPr>
          <a:xfrm flipV="1">
            <a:off x="4644814" y="9695691"/>
            <a:ext cx="2298548" cy="0"/>
          </a:xfrm>
          <a:prstGeom prst="line">
            <a:avLst/>
          </a:prstGeom>
          <a:ln w="142875" cap="flat">
            <a:solidFill>
              <a:srgbClr val="DC3C4D"/>
            </a:solidFill>
            <a:prstDash val="solid"/>
            <a:headEnd type="none" w="sm" len="sm"/>
            <a:tailEnd type="triangle" w="lg" len="med"/>
          </a:ln>
        </p:spPr>
        <p:txBody>
          <a:bodyPr/>
          <a:lstStyle/>
          <a:p>
            <a:endParaRPr lang="en-US"/>
          </a:p>
        </p:txBody>
      </p:sp>
      <p:sp>
        <p:nvSpPr>
          <p:cNvPr id="32" name="AutoShape 32"/>
          <p:cNvSpPr/>
          <p:nvPr/>
        </p:nvSpPr>
        <p:spPr>
          <a:xfrm flipH="1">
            <a:off x="4707349" y="8957647"/>
            <a:ext cx="5043" cy="803304"/>
          </a:xfrm>
          <a:prstGeom prst="line">
            <a:avLst/>
          </a:prstGeom>
          <a:ln w="142875" cap="flat">
            <a:solidFill>
              <a:srgbClr val="DC3C4D"/>
            </a:solidFill>
            <a:prstDash val="solid"/>
            <a:headEnd type="none" w="sm" len="sm"/>
            <a:tailEnd type="none" w="sm" len="sm"/>
          </a:ln>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TextBox 16"/>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17" name="Group 17"/>
          <p:cNvGrpSpPr/>
          <p:nvPr/>
        </p:nvGrpSpPr>
        <p:grpSpPr>
          <a:xfrm>
            <a:off x="4339398" y="6580861"/>
            <a:ext cx="14302850" cy="3922595"/>
            <a:chOff x="0" y="0"/>
            <a:chExt cx="4919435" cy="1349168"/>
          </a:xfrm>
        </p:grpSpPr>
        <p:sp>
          <p:nvSpPr>
            <p:cNvPr id="18" name="Freeform 18"/>
            <p:cNvSpPr/>
            <p:nvPr/>
          </p:nvSpPr>
          <p:spPr>
            <a:xfrm>
              <a:off x="0" y="0"/>
              <a:ext cx="4919435" cy="1349168"/>
            </a:xfrm>
            <a:custGeom>
              <a:avLst/>
              <a:gdLst/>
              <a:ahLst/>
              <a:cxnLst/>
              <a:rect l="l" t="t" r="r" b="b"/>
              <a:pathLst>
                <a:path w="4919435" h="1349168">
                  <a:moveTo>
                    <a:pt x="0" y="0"/>
                  </a:moveTo>
                  <a:lnTo>
                    <a:pt x="4919435" y="0"/>
                  </a:lnTo>
                  <a:lnTo>
                    <a:pt x="4919435" y="1349168"/>
                  </a:lnTo>
                  <a:lnTo>
                    <a:pt x="0" y="1349168"/>
                  </a:lnTo>
                  <a:close/>
                </a:path>
              </a:pathLst>
            </a:custGeom>
            <a:solidFill>
              <a:srgbClr val="000342"/>
            </a:solidFill>
          </p:spPr>
          <p:txBody>
            <a:bodyPr/>
            <a:lstStyle/>
            <a:p>
              <a:endParaRPr lang="en-US"/>
            </a:p>
          </p:txBody>
        </p:sp>
      </p:grpSp>
      <p:sp>
        <p:nvSpPr>
          <p:cNvPr id="19" name="Freeform 19"/>
          <p:cNvSpPr/>
          <p:nvPr/>
        </p:nvSpPr>
        <p:spPr>
          <a:xfrm>
            <a:off x="7654719" y="9002594"/>
            <a:ext cx="884167" cy="884167"/>
          </a:xfrm>
          <a:custGeom>
            <a:avLst/>
            <a:gdLst/>
            <a:ahLst/>
            <a:cxnLst/>
            <a:rect l="l" t="t" r="r" b="b"/>
            <a:pathLst>
              <a:path w="884167" h="884167">
                <a:moveTo>
                  <a:pt x="0" y="0"/>
                </a:moveTo>
                <a:lnTo>
                  <a:pt x="884167" y="0"/>
                </a:lnTo>
                <a:lnTo>
                  <a:pt x="884167" y="884167"/>
                </a:lnTo>
                <a:lnTo>
                  <a:pt x="0" y="884167"/>
                </a:lnTo>
                <a:lnTo>
                  <a:pt x="0" y="0"/>
                </a:lnTo>
                <a:close/>
              </a:path>
            </a:pathLst>
          </a:custGeom>
          <a:blipFill>
            <a:blip r:embed="rId3"/>
            <a:stretch>
              <a:fillRect/>
            </a:stretch>
          </a:blipFill>
        </p:spPr>
        <p:txBody>
          <a:bodyPr/>
          <a:lstStyle/>
          <a:p>
            <a:endParaRPr lang="en-US"/>
          </a:p>
        </p:txBody>
      </p:sp>
      <p:grpSp>
        <p:nvGrpSpPr>
          <p:cNvPr id="20" name="Group 20"/>
          <p:cNvGrpSpPr/>
          <p:nvPr/>
        </p:nvGrpSpPr>
        <p:grpSpPr>
          <a:xfrm>
            <a:off x="1212514" y="2295926"/>
            <a:ext cx="13415774" cy="1921712"/>
            <a:chOff x="0" y="0"/>
            <a:chExt cx="14895934" cy="1921660"/>
          </a:xfrm>
        </p:grpSpPr>
        <p:sp>
          <p:nvSpPr>
            <p:cNvPr id="21" name="TextBox 21"/>
            <p:cNvSpPr txBox="1"/>
            <p:nvPr/>
          </p:nvSpPr>
          <p:spPr>
            <a:xfrm>
              <a:off x="0" y="-66675"/>
              <a:ext cx="14895934"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§315.6</a:t>
              </a:r>
            </a:p>
          </p:txBody>
        </p:sp>
        <p:sp>
          <p:nvSpPr>
            <p:cNvPr id="22" name="TextBox 22"/>
            <p:cNvSpPr txBox="1"/>
            <p:nvPr/>
          </p:nvSpPr>
          <p:spPr>
            <a:xfrm>
              <a:off x="0" y="814108"/>
              <a:ext cx="14895934" cy="1107552"/>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amendments specify that a pharmacy must report the data elements indicated as required by the board’s Data Submission Guide for Dispensers. </a:t>
              </a:r>
            </a:p>
          </p:txBody>
        </p:sp>
      </p:grpSp>
      <p:sp>
        <p:nvSpPr>
          <p:cNvPr id="23" name="TextBox 23"/>
          <p:cNvSpPr txBox="1"/>
          <p:nvPr/>
        </p:nvSpPr>
        <p:spPr>
          <a:xfrm>
            <a:off x="270808" y="78802"/>
            <a:ext cx="16462911" cy="846386"/>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Pharmacy Responsibility – Electronic Reporting</a:t>
            </a:r>
          </a:p>
        </p:txBody>
      </p:sp>
      <p:grpSp>
        <p:nvGrpSpPr>
          <p:cNvPr id="26" name="Group 26"/>
          <p:cNvGrpSpPr/>
          <p:nvPr/>
        </p:nvGrpSpPr>
        <p:grpSpPr>
          <a:xfrm>
            <a:off x="4766065" y="6847658"/>
            <a:ext cx="14695161" cy="1075783"/>
            <a:chOff x="0" y="0"/>
            <a:chExt cx="19593548" cy="1434378"/>
          </a:xfrm>
        </p:grpSpPr>
        <p:sp>
          <p:nvSpPr>
            <p:cNvPr id="27" name="TextBox 27"/>
            <p:cNvSpPr txBox="1"/>
            <p:nvPr/>
          </p:nvSpPr>
          <p:spPr>
            <a:xfrm>
              <a:off x="0" y="911812"/>
              <a:ext cx="19593548" cy="522566"/>
            </a:xfrm>
            <a:prstGeom prst="rect">
              <a:avLst/>
            </a:prstGeom>
          </p:spPr>
          <p:txBody>
            <a:bodyPr lIns="0" tIns="0" rIns="0" bIns="0" rtlCol="0" anchor="t">
              <a:spAutoFit/>
            </a:bodyPr>
            <a:lstStyle/>
            <a:p>
              <a:pPr>
                <a:lnSpc>
                  <a:spcPts val="3396"/>
                </a:lnSpc>
              </a:pPr>
              <a:r>
                <a:rPr lang="en-US" sz="2426">
                  <a:solidFill>
                    <a:srgbClr val="FFFFFF"/>
                  </a:solidFill>
                  <a:latin typeface="HK Grotesk Light"/>
                </a:rPr>
                <a:t>You can find the Data Submission Guide for Dispensers on our website. Go to this page:</a:t>
              </a:r>
            </a:p>
          </p:txBody>
        </p:sp>
        <p:sp>
          <p:nvSpPr>
            <p:cNvPr id="28" name="TextBox 28"/>
            <p:cNvSpPr txBox="1"/>
            <p:nvPr/>
          </p:nvSpPr>
          <p:spPr>
            <a:xfrm>
              <a:off x="0" y="-66675"/>
              <a:ext cx="19593548" cy="808080"/>
            </a:xfrm>
            <a:prstGeom prst="rect">
              <a:avLst/>
            </a:prstGeom>
          </p:spPr>
          <p:txBody>
            <a:bodyPr lIns="0" tIns="0" rIns="0" bIns="0" rtlCol="0" anchor="t">
              <a:spAutoFit/>
            </a:bodyPr>
            <a:lstStyle/>
            <a:p>
              <a:pPr>
                <a:lnSpc>
                  <a:spcPts val="5175"/>
                </a:lnSpc>
              </a:pPr>
              <a:r>
                <a:rPr lang="en-US" sz="3697">
                  <a:solidFill>
                    <a:srgbClr val="DC3C4D"/>
                  </a:solidFill>
                  <a:latin typeface="HK Grotesk Medium"/>
                </a:rPr>
                <a:t>Learn More</a:t>
              </a:r>
            </a:p>
          </p:txBody>
        </p:sp>
      </p:grpSp>
      <p:sp>
        <p:nvSpPr>
          <p:cNvPr id="29" name="TextBox 29"/>
          <p:cNvSpPr txBox="1"/>
          <p:nvPr/>
        </p:nvSpPr>
        <p:spPr>
          <a:xfrm>
            <a:off x="4766065" y="8176649"/>
            <a:ext cx="13160001" cy="761500"/>
          </a:xfrm>
          <a:prstGeom prst="rect">
            <a:avLst/>
          </a:prstGeom>
        </p:spPr>
        <p:txBody>
          <a:bodyPr lIns="0" tIns="0" rIns="0" bIns="0" rtlCol="0" anchor="t">
            <a:spAutoFit/>
          </a:bodyPr>
          <a:lstStyle/>
          <a:p>
            <a:pPr>
              <a:lnSpc>
                <a:spcPts val="6290"/>
              </a:lnSpc>
            </a:pPr>
            <a:r>
              <a:rPr lang="en-US" sz="4493">
                <a:solidFill>
                  <a:srgbClr val="DC3C4D"/>
                </a:solidFill>
                <a:latin typeface="HK Grotesk Medium"/>
              </a:rPr>
              <a:t>pharmacy.texas.gov/PMP/PMPClearinghouse.asp</a:t>
            </a:r>
          </a:p>
        </p:txBody>
      </p:sp>
      <p:sp>
        <p:nvSpPr>
          <p:cNvPr id="30" name="TextBox 30"/>
          <p:cNvSpPr txBox="1"/>
          <p:nvPr/>
        </p:nvSpPr>
        <p:spPr>
          <a:xfrm>
            <a:off x="8744669" y="9328621"/>
            <a:ext cx="9543331" cy="424053"/>
          </a:xfrm>
          <a:prstGeom prst="rect">
            <a:avLst/>
          </a:prstGeom>
        </p:spPr>
        <p:txBody>
          <a:bodyPr lIns="0" tIns="0" rIns="0" bIns="0" rtlCol="0" anchor="t">
            <a:spAutoFit/>
          </a:bodyPr>
          <a:lstStyle/>
          <a:p>
            <a:pPr>
              <a:lnSpc>
                <a:spcPts val="3401"/>
              </a:lnSpc>
            </a:pPr>
            <a:r>
              <a:rPr lang="en-US" sz="2429">
                <a:solidFill>
                  <a:srgbClr val="FFFFFF"/>
                </a:solidFill>
                <a:latin typeface="HK Grotesk Light"/>
              </a:rPr>
              <a:t>Then click on the link titled "Data Submission Guide for Dispensers"</a:t>
            </a:r>
          </a:p>
        </p:txBody>
      </p:sp>
      <p:sp>
        <p:nvSpPr>
          <p:cNvPr id="31" name="TextBox 31"/>
          <p:cNvSpPr txBox="1"/>
          <p:nvPr/>
        </p:nvSpPr>
        <p:spPr>
          <a:xfrm>
            <a:off x="1286641" y="5317576"/>
            <a:ext cx="6770290" cy="1132939"/>
          </a:xfrm>
          <a:prstGeom prst="rect">
            <a:avLst/>
          </a:prstGeom>
        </p:spPr>
        <p:txBody>
          <a:bodyPr lIns="0" tIns="0" rIns="0" bIns="0" rtlCol="0" anchor="t">
            <a:spAutoFit/>
          </a:bodyPr>
          <a:lstStyle/>
          <a:p>
            <a:pPr>
              <a:lnSpc>
                <a:spcPts val="4480"/>
              </a:lnSpc>
            </a:pPr>
            <a:r>
              <a:rPr lang="en-US" sz="3200" dirty="0">
                <a:solidFill>
                  <a:srgbClr val="000342"/>
                </a:solidFill>
                <a:latin typeface="HK Grotesk Medium"/>
              </a:rPr>
              <a:t>Adopted: February 2023</a:t>
            </a:r>
          </a:p>
          <a:p>
            <a:pPr>
              <a:lnSpc>
                <a:spcPts val="4480"/>
              </a:lnSpc>
            </a:pPr>
            <a:r>
              <a:rPr lang="en-US" sz="3200" dirty="0">
                <a:solidFill>
                  <a:srgbClr val="000342"/>
                </a:solidFill>
                <a:latin typeface="HK Grotesk Medium"/>
              </a:rPr>
              <a:t>Effective: March 7, 2023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681075" y="-27133"/>
            <a:ext cx="2620907" cy="10341266"/>
            <a:chOff x="0" y="0"/>
            <a:chExt cx="527397" cy="2080941"/>
          </a:xfrm>
        </p:grpSpPr>
        <p:sp>
          <p:nvSpPr>
            <p:cNvPr id="3" name="Freeform 3"/>
            <p:cNvSpPr/>
            <p:nvPr/>
          </p:nvSpPr>
          <p:spPr>
            <a:xfrm>
              <a:off x="0" y="0"/>
              <a:ext cx="527397" cy="2080940"/>
            </a:xfrm>
            <a:custGeom>
              <a:avLst/>
              <a:gdLst/>
              <a:ahLst/>
              <a:cxnLst/>
              <a:rect l="l" t="t" r="r" b="b"/>
              <a:pathLst>
                <a:path w="527397" h="2080940">
                  <a:moveTo>
                    <a:pt x="0" y="0"/>
                  </a:moveTo>
                  <a:lnTo>
                    <a:pt x="527397" y="0"/>
                  </a:lnTo>
                  <a:lnTo>
                    <a:pt x="527397" y="2080940"/>
                  </a:lnTo>
                  <a:lnTo>
                    <a:pt x="0" y="2080940"/>
                  </a:lnTo>
                  <a:close/>
                </a:path>
              </a:pathLst>
            </a:custGeom>
            <a:solidFill>
              <a:srgbClr val="000342"/>
            </a:solidFill>
          </p:spPr>
          <p:txBody>
            <a:bodyPr/>
            <a:lstStyle/>
            <a:p>
              <a:endParaRPr lang="en-US"/>
            </a:p>
          </p:txBody>
        </p:sp>
      </p:grpSp>
      <p:sp>
        <p:nvSpPr>
          <p:cNvPr id="5" name="TextBox 5"/>
          <p:cNvSpPr txBox="1"/>
          <p:nvPr/>
        </p:nvSpPr>
        <p:spPr>
          <a:xfrm>
            <a:off x="603842" y="898413"/>
            <a:ext cx="846603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PMP Audits</a:t>
            </a:r>
          </a:p>
        </p:txBody>
      </p:sp>
      <p:grpSp>
        <p:nvGrpSpPr>
          <p:cNvPr id="6" name="Group 6"/>
          <p:cNvGrpSpPr/>
          <p:nvPr/>
        </p:nvGrpSpPr>
        <p:grpSpPr>
          <a:xfrm>
            <a:off x="13921498" y="1312560"/>
            <a:ext cx="932345" cy="148253"/>
            <a:chOff x="0" y="0"/>
            <a:chExt cx="3594100" cy="571500"/>
          </a:xfrm>
        </p:grpSpPr>
        <p:sp>
          <p:nvSpPr>
            <p:cNvPr id="7" name="Freeform 7"/>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8" name="Group 8"/>
          <p:cNvGrpSpPr/>
          <p:nvPr/>
        </p:nvGrpSpPr>
        <p:grpSpPr>
          <a:xfrm rot="5400000">
            <a:off x="3477178"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527304" y="-275581"/>
            <a:ext cx="1233392" cy="148253"/>
            <a:chOff x="0" y="0"/>
            <a:chExt cx="4754608" cy="571500"/>
          </a:xfrm>
        </p:grpSpPr>
        <p:sp>
          <p:nvSpPr>
            <p:cNvPr id="11" name="Freeform 11"/>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2" name="Group 12"/>
          <p:cNvGrpSpPr/>
          <p:nvPr/>
        </p:nvGrpSpPr>
        <p:grpSpPr>
          <a:xfrm rot="5400000">
            <a:off x="8527304" y="10429330"/>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4" name="Freeform 14"/>
          <p:cNvSpPr/>
          <p:nvPr/>
        </p:nvSpPr>
        <p:spPr>
          <a:xfrm>
            <a:off x="1285556" y="2153548"/>
            <a:ext cx="1212384" cy="1366067"/>
          </a:xfrm>
          <a:custGeom>
            <a:avLst/>
            <a:gdLst/>
            <a:ahLst/>
            <a:cxnLst/>
            <a:rect l="l" t="t" r="r" b="b"/>
            <a:pathLst>
              <a:path w="1212384" h="1366067">
                <a:moveTo>
                  <a:pt x="0" y="0"/>
                </a:moveTo>
                <a:lnTo>
                  <a:pt x="1212384" y="0"/>
                </a:lnTo>
                <a:lnTo>
                  <a:pt x="1212384" y="1366067"/>
                </a:lnTo>
                <a:lnTo>
                  <a:pt x="0" y="13660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194364" y="7105900"/>
            <a:ext cx="1394769" cy="1394769"/>
          </a:xfrm>
          <a:custGeom>
            <a:avLst/>
            <a:gdLst/>
            <a:ahLst/>
            <a:cxnLst/>
            <a:rect l="l" t="t" r="r" b="b"/>
            <a:pathLst>
              <a:path w="1394769" h="1394769">
                <a:moveTo>
                  <a:pt x="0" y="0"/>
                </a:moveTo>
                <a:lnTo>
                  <a:pt x="1394769" y="0"/>
                </a:lnTo>
                <a:lnTo>
                  <a:pt x="1394769" y="1394768"/>
                </a:lnTo>
                <a:lnTo>
                  <a:pt x="0" y="1394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285556" y="4697110"/>
            <a:ext cx="1231295" cy="1231295"/>
          </a:xfrm>
          <a:custGeom>
            <a:avLst/>
            <a:gdLst/>
            <a:ahLst/>
            <a:cxnLst/>
            <a:rect l="l" t="t" r="r" b="b"/>
            <a:pathLst>
              <a:path w="1231295" h="1231295">
                <a:moveTo>
                  <a:pt x="0" y="0"/>
                </a:moveTo>
                <a:lnTo>
                  <a:pt x="1231295" y="0"/>
                </a:lnTo>
                <a:lnTo>
                  <a:pt x="1231295" y="1231295"/>
                </a:lnTo>
                <a:lnTo>
                  <a:pt x="0" y="1231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grpSp>
        <p:nvGrpSpPr>
          <p:cNvPr id="18" name="Group 18"/>
          <p:cNvGrpSpPr/>
          <p:nvPr/>
        </p:nvGrpSpPr>
        <p:grpSpPr>
          <a:xfrm>
            <a:off x="2911111" y="2196447"/>
            <a:ext cx="6089971" cy="1323168"/>
            <a:chOff x="0" y="0"/>
            <a:chExt cx="8119961" cy="1764224"/>
          </a:xfrm>
        </p:grpSpPr>
        <p:sp>
          <p:nvSpPr>
            <p:cNvPr id="19" name="TextBox 19"/>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What is it?</a:t>
              </a:r>
            </a:p>
          </p:txBody>
        </p:sp>
        <p:sp>
          <p:nvSpPr>
            <p:cNvPr id="20" name="TextBox 20"/>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An audit of the state law requirement that dispensers look up a patient before dispensing certain drugs</a:t>
              </a:r>
            </a:p>
          </p:txBody>
        </p:sp>
      </p:grpSp>
      <p:grpSp>
        <p:nvGrpSpPr>
          <p:cNvPr id="21" name="Group 21"/>
          <p:cNvGrpSpPr/>
          <p:nvPr/>
        </p:nvGrpSpPr>
        <p:grpSpPr>
          <a:xfrm>
            <a:off x="2911111" y="4669278"/>
            <a:ext cx="6232889" cy="1323168"/>
            <a:chOff x="0" y="0"/>
            <a:chExt cx="8310519" cy="1764224"/>
          </a:xfrm>
        </p:grpSpPr>
        <p:sp>
          <p:nvSpPr>
            <p:cNvPr id="22" name="TextBox 22"/>
            <p:cNvSpPr txBox="1"/>
            <p:nvPr/>
          </p:nvSpPr>
          <p:spPr>
            <a:xfrm>
              <a:off x="0" y="-66675"/>
              <a:ext cx="8310519"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Audit Process</a:t>
              </a:r>
            </a:p>
          </p:txBody>
        </p:sp>
        <p:sp>
          <p:nvSpPr>
            <p:cNvPr id="23" name="TextBox 23"/>
            <p:cNvSpPr txBox="1"/>
            <p:nvPr/>
          </p:nvSpPr>
          <p:spPr>
            <a:xfrm>
              <a:off x="0" y="823313"/>
              <a:ext cx="8310519"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Prescriptions dispensed are randomly selected from all qualifying prescriptions reported each quarter</a:t>
              </a:r>
            </a:p>
          </p:txBody>
        </p:sp>
      </p:grpSp>
      <p:grpSp>
        <p:nvGrpSpPr>
          <p:cNvPr id="24" name="Group 24"/>
          <p:cNvGrpSpPr/>
          <p:nvPr/>
        </p:nvGrpSpPr>
        <p:grpSpPr>
          <a:xfrm>
            <a:off x="2911111" y="6960874"/>
            <a:ext cx="5921862" cy="1684821"/>
            <a:chOff x="0" y="0"/>
            <a:chExt cx="7895816" cy="2246428"/>
          </a:xfrm>
        </p:grpSpPr>
        <p:sp>
          <p:nvSpPr>
            <p:cNvPr id="25" name="TextBox 25"/>
            <p:cNvSpPr txBox="1"/>
            <p:nvPr/>
          </p:nvSpPr>
          <p:spPr>
            <a:xfrm>
              <a:off x="0" y="-66675"/>
              <a:ext cx="7895816"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Audit Focus</a:t>
              </a:r>
            </a:p>
          </p:txBody>
        </p:sp>
        <p:sp>
          <p:nvSpPr>
            <p:cNvPr id="26" name="TextBox 26"/>
            <p:cNvSpPr txBox="1"/>
            <p:nvPr/>
          </p:nvSpPr>
          <p:spPr>
            <a:xfrm>
              <a:off x="0" y="823313"/>
              <a:ext cx="7895816" cy="1423114"/>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TSBP is focused on educating pharmacy professionals about the mandate and encouraging compliance if deficiencies are found</a:t>
              </a:r>
            </a:p>
          </p:txBody>
        </p:sp>
      </p:grpSp>
      <p:pic>
        <p:nvPicPr>
          <p:cNvPr id="27" name="Picture 2" descr="Audit Procedures: 7 Ways to Streamline Operations - Udemy Blog">
            <a:extLst>
              <a:ext uri="{FF2B5EF4-FFF2-40B4-BE49-F238E27FC236}">
                <a16:creationId xmlns:a16="http://schemas.microsoft.com/office/drawing/2014/main" id="{33FC69B9-AB4F-6CEB-B23A-F6EB00480F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11668" y="1623184"/>
            <a:ext cx="6369407" cy="6988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2">
            <a:extLst>
              <a:ext uri="{FF2B5EF4-FFF2-40B4-BE49-F238E27FC236}">
                <a16:creationId xmlns:a16="http://schemas.microsoft.com/office/drawing/2014/main" id="{4C31C902-9254-0267-0A47-3BEC545496F3}"/>
              </a:ext>
            </a:extLst>
          </p:cNvPr>
          <p:cNvSpPr/>
          <p:nvPr/>
        </p:nvSpPr>
        <p:spPr>
          <a:xfrm>
            <a:off x="11314409" y="2695251"/>
            <a:ext cx="7117011" cy="5862472"/>
          </a:xfrm>
          <a:custGeom>
            <a:avLst/>
            <a:gdLst/>
            <a:ahLst/>
            <a:cxnLst/>
            <a:rect l="l" t="t" r="r" b="b"/>
            <a:pathLst>
              <a:path w="8321123" h="6568216">
                <a:moveTo>
                  <a:pt x="0" y="0"/>
                </a:moveTo>
                <a:lnTo>
                  <a:pt x="8321123" y="0"/>
                </a:lnTo>
                <a:lnTo>
                  <a:pt x="8321123" y="6568216"/>
                </a:lnTo>
                <a:lnTo>
                  <a:pt x="0" y="6568216"/>
                </a:lnTo>
                <a:lnTo>
                  <a:pt x="0" y="0"/>
                </a:lnTo>
                <a:close/>
              </a:path>
            </a:pathLst>
          </a:custGeom>
          <a:blipFill>
            <a:blip r:embed="rId3"/>
            <a:stretch>
              <a:fillRect l="-9237" r="-9237"/>
            </a:stretch>
          </a:blipFill>
        </p:spPr>
        <p:txBody>
          <a:bodyPr/>
          <a:lstStyle/>
          <a:p>
            <a:endParaRPr lang="en-US"/>
          </a:p>
        </p:txBody>
      </p:sp>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1525889" y="4319249"/>
            <a:ext cx="9788520" cy="1953890"/>
            <a:chOff x="0" y="-66675"/>
            <a:chExt cx="13051360" cy="2605187"/>
          </a:xfrm>
        </p:grpSpPr>
        <p:sp>
          <p:nvSpPr>
            <p:cNvPr id="17" name="TextBox 17"/>
            <p:cNvSpPr txBox="1"/>
            <p:nvPr/>
          </p:nvSpPr>
          <p:spPr>
            <a:xfrm>
              <a:off x="0" y="-66675"/>
              <a:ext cx="13051360" cy="757559"/>
            </a:xfrm>
            <a:prstGeom prst="rect">
              <a:avLst/>
            </a:prstGeom>
          </p:spPr>
          <p:txBody>
            <a:bodyPr lIns="0" tIns="0" rIns="0" bIns="0" rtlCol="0" anchor="t">
              <a:spAutoFit/>
            </a:bodyPr>
            <a:lstStyle/>
            <a:p>
              <a:pPr>
                <a:lnSpc>
                  <a:spcPts val="4578"/>
                </a:lnSpc>
              </a:pPr>
              <a:r>
                <a:rPr lang="en-US" sz="3270" dirty="0">
                  <a:solidFill>
                    <a:srgbClr val="000000"/>
                  </a:solidFill>
                  <a:latin typeface="HK Grotesk Medium"/>
                  <a:ea typeface="HK Grotesk Medium"/>
                </a:rPr>
                <a:t>Board Rule §291.131</a:t>
              </a:r>
            </a:p>
          </p:txBody>
        </p:sp>
        <p:sp>
          <p:nvSpPr>
            <p:cNvPr id="18" name="TextBox 18"/>
            <p:cNvSpPr txBox="1"/>
            <p:nvPr/>
          </p:nvSpPr>
          <p:spPr>
            <a:xfrm>
              <a:off x="0" y="814108"/>
              <a:ext cx="13051360" cy="1724404"/>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amendments update the personnel, environment, labeling, compounding process, quality assurance, and recordkeeping requirements for pharmacies compounding nonsterile preparations.</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1" name="TextBox 21"/>
          <p:cNvSpPr txBox="1"/>
          <p:nvPr/>
        </p:nvSpPr>
        <p:spPr>
          <a:xfrm>
            <a:off x="1525889" y="1648967"/>
            <a:ext cx="15115721" cy="628377"/>
          </a:xfrm>
          <a:prstGeom prst="rect">
            <a:avLst/>
          </a:prstGeom>
        </p:spPr>
        <p:txBody>
          <a:bodyPr lIns="0" tIns="0" rIns="0" bIns="0" rtlCol="0" anchor="t">
            <a:spAutoFit/>
          </a:bodyPr>
          <a:lstStyle/>
          <a:p>
            <a:pPr>
              <a:lnSpc>
                <a:spcPts val="4864"/>
              </a:lnSpc>
            </a:pPr>
            <a:r>
              <a:rPr lang="en-US" sz="3860" spc="34" dirty="0">
                <a:solidFill>
                  <a:srgbClr val="000342"/>
                </a:solidFill>
                <a:latin typeface="Vesper Libre Bold"/>
              </a:rPr>
              <a:t>Amendments Related to Non-Sterile Compounding</a:t>
            </a:r>
          </a:p>
        </p:txBody>
      </p:sp>
      <p:sp>
        <p:nvSpPr>
          <p:cNvPr id="22" name="TextBox 22"/>
          <p:cNvSpPr txBox="1"/>
          <p:nvPr/>
        </p:nvSpPr>
        <p:spPr>
          <a:xfrm>
            <a:off x="871914" y="7383312"/>
            <a:ext cx="8279993" cy="1118191"/>
          </a:xfrm>
          <a:prstGeom prst="rect">
            <a:avLst/>
          </a:prstGeom>
        </p:spPr>
        <p:txBody>
          <a:bodyPr wrap="square" lIns="0" tIns="0" rIns="0" bIns="0" rtlCol="0" anchor="t">
            <a:spAutoFit/>
          </a:bodyPr>
          <a:lstStyle/>
          <a:p>
            <a:pPr>
              <a:lnSpc>
                <a:spcPts val="4479"/>
              </a:lnSpc>
            </a:pPr>
            <a:r>
              <a:rPr lang="en-US" sz="3199" dirty="0">
                <a:solidFill>
                  <a:srgbClr val="000342"/>
                </a:solidFill>
                <a:latin typeface="HK Grotesk Medium"/>
              </a:rPr>
              <a:t>Adopted: May 2024</a:t>
            </a:r>
          </a:p>
          <a:p>
            <a:pPr>
              <a:lnSpc>
                <a:spcPts val="4479"/>
              </a:lnSpc>
            </a:pPr>
            <a:r>
              <a:rPr lang="en-US" sz="3199" dirty="0">
                <a:solidFill>
                  <a:srgbClr val="000342"/>
                </a:solidFill>
                <a:latin typeface="HK Grotesk Medium"/>
              </a:rPr>
              <a:t>Effective: June 2024</a:t>
            </a:r>
          </a:p>
        </p:txBody>
      </p:sp>
    </p:spTree>
    <p:extLst>
      <p:ext uri="{BB962C8B-B14F-4D97-AF65-F5344CB8AC3E}">
        <p14:creationId xmlns:p14="http://schemas.microsoft.com/office/powerpoint/2010/main" val="2133807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4134" y="3820336"/>
            <a:ext cx="5492902" cy="3682023"/>
            <a:chOff x="0" y="-66675"/>
            <a:chExt cx="7323869" cy="4909364"/>
          </a:xfrm>
        </p:grpSpPr>
        <p:sp>
          <p:nvSpPr>
            <p:cNvPr id="3" name="TextBox 3"/>
            <p:cNvSpPr txBox="1"/>
            <p:nvPr/>
          </p:nvSpPr>
          <p:spPr>
            <a:xfrm>
              <a:off x="0" y="-66675"/>
              <a:ext cx="7323869" cy="708395"/>
            </a:xfrm>
            <a:prstGeom prst="rect">
              <a:avLst/>
            </a:prstGeom>
          </p:spPr>
          <p:txBody>
            <a:bodyPr lIns="0" tIns="0" rIns="0" bIns="0" rtlCol="0" anchor="t">
              <a:spAutoFit/>
            </a:bodyPr>
            <a:lstStyle/>
            <a:p>
              <a:pPr>
                <a:lnSpc>
                  <a:spcPts val="4479"/>
                </a:lnSpc>
              </a:pPr>
              <a:r>
                <a:rPr lang="en-US" sz="3199">
                  <a:solidFill>
                    <a:srgbClr val="000000"/>
                  </a:solidFill>
                  <a:latin typeface="HK Grotesk Medium"/>
                  <a:ea typeface="HK Grotesk Medium"/>
                </a:rPr>
                <a:t>Board Rule §281.54</a:t>
              </a:r>
            </a:p>
          </p:txBody>
        </p:sp>
        <p:sp>
          <p:nvSpPr>
            <p:cNvPr id="4" name="TextBox 4"/>
            <p:cNvSpPr txBox="1"/>
            <p:nvPr/>
          </p:nvSpPr>
          <p:spPr>
            <a:xfrm>
              <a:off x="0" y="795512"/>
              <a:ext cx="7323869" cy="4047177"/>
            </a:xfrm>
            <a:prstGeom prst="rect">
              <a:avLst/>
            </a:prstGeom>
          </p:spPr>
          <p:txBody>
            <a:bodyPr lIns="0" tIns="0" rIns="0" bIns="0" rtlCol="0" anchor="t">
              <a:spAutoFit/>
            </a:bodyPr>
            <a:lstStyle/>
            <a:p>
              <a:pPr>
                <a:lnSpc>
                  <a:spcPts val="3359"/>
                </a:lnSpc>
              </a:pPr>
              <a:r>
                <a:rPr lang="en-US" sz="2400" spc="60" dirty="0">
                  <a:solidFill>
                    <a:srgbClr val="000000"/>
                  </a:solidFill>
                  <a:latin typeface="HK Grotesk Light"/>
                </a:rPr>
                <a:t>The amendments add an administrative penalty  of </a:t>
              </a:r>
              <a:r>
                <a:rPr lang="en-US" sz="2600" b="1" spc="60" dirty="0">
                  <a:solidFill>
                    <a:srgbClr val="FF0000"/>
                  </a:solidFill>
                  <a:latin typeface="HK Grotesk Light"/>
                </a:rPr>
                <a:t>$500 </a:t>
              </a:r>
              <a:r>
                <a:rPr lang="en-US" sz="2400" spc="60" dirty="0">
                  <a:solidFill>
                    <a:srgbClr val="000000"/>
                  </a:solidFill>
                  <a:latin typeface="HK Grotesk Light"/>
                </a:rPr>
                <a:t>for the violation of failing to access the Prescription Monitoring Program (PMP) for a patient’s information before dispensing opioids, benzodiazepines, barbiturates, or carisoprodol.</a:t>
              </a:r>
            </a:p>
          </p:txBody>
        </p:sp>
      </p:grpSp>
      <p:grpSp>
        <p:nvGrpSpPr>
          <p:cNvPr id="5" name="Group 5"/>
          <p:cNvGrpSpPr/>
          <p:nvPr/>
        </p:nvGrpSpPr>
        <p:grpSpPr>
          <a:xfrm>
            <a:off x="16999709" y="-67120"/>
            <a:ext cx="1401815" cy="10434938"/>
            <a:chOff x="0" y="0"/>
            <a:chExt cx="326008" cy="2426767"/>
          </a:xfrm>
        </p:grpSpPr>
        <p:sp>
          <p:nvSpPr>
            <p:cNvPr id="6" name="Freeform 6"/>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7" name="Group 7"/>
          <p:cNvGrpSpPr/>
          <p:nvPr/>
        </p:nvGrpSpPr>
        <p:grpSpPr>
          <a:xfrm rot="5400000">
            <a:off x="16479455" y="-182208"/>
            <a:ext cx="1046645" cy="148253"/>
            <a:chOff x="0" y="0"/>
            <a:chExt cx="4034716" cy="571500"/>
          </a:xfrm>
        </p:grpSpPr>
        <p:sp>
          <p:nvSpPr>
            <p:cNvPr id="8" name="Freeform 8"/>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9" name="Group 9"/>
          <p:cNvGrpSpPr/>
          <p:nvPr/>
        </p:nvGrpSpPr>
        <p:grpSpPr>
          <a:xfrm rot="5400000">
            <a:off x="3477178" y="5310125"/>
            <a:ext cx="11333645" cy="148253"/>
            <a:chOff x="0" y="0"/>
            <a:chExt cx="43690120" cy="571500"/>
          </a:xfrm>
        </p:grpSpPr>
        <p:sp>
          <p:nvSpPr>
            <p:cNvPr id="10" name="Freeform 10"/>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1" name="Group 11"/>
          <p:cNvGrpSpPr/>
          <p:nvPr/>
        </p:nvGrpSpPr>
        <p:grpSpPr>
          <a:xfrm rot="5400000">
            <a:off x="-4380181" y="5310125"/>
            <a:ext cx="11333645" cy="148253"/>
            <a:chOff x="0" y="0"/>
            <a:chExt cx="43690120" cy="571500"/>
          </a:xfrm>
        </p:grpSpPr>
        <p:sp>
          <p:nvSpPr>
            <p:cNvPr id="12" name="Freeform 12"/>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3" name="Group 13"/>
          <p:cNvGrpSpPr/>
          <p:nvPr/>
        </p:nvGrpSpPr>
        <p:grpSpPr>
          <a:xfrm rot="5400000">
            <a:off x="820469" y="8397850"/>
            <a:ext cx="932345" cy="148253"/>
            <a:chOff x="0" y="0"/>
            <a:chExt cx="3594100" cy="571500"/>
          </a:xfrm>
        </p:grpSpPr>
        <p:sp>
          <p:nvSpPr>
            <p:cNvPr id="14" name="Freeform 14"/>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5" name="Group 15"/>
          <p:cNvGrpSpPr/>
          <p:nvPr/>
        </p:nvGrpSpPr>
        <p:grpSpPr>
          <a:xfrm rot="5400000">
            <a:off x="8527304" y="-275581"/>
            <a:ext cx="1233392" cy="148253"/>
            <a:chOff x="0" y="0"/>
            <a:chExt cx="4754608" cy="571500"/>
          </a:xfrm>
        </p:grpSpPr>
        <p:sp>
          <p:nvSpPr>
            <p:cNvPr id="16" name="Freeform 16"/>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7" name="Group 17"/>
          <p:cNvGrpSpPr/>
          <p:nvPr/>
        </p:nvGrpSpPr>
        <p:grpSpPr>
          <a:xfrm rot="5400000">
            <a:off x="8527304" y="10429330"/>
            <a:ext cx="1233392" cy="148253"/>
            <a:chOff x="0" y="0"/>
            <a:chExt cx="4754608" cy="571500"/>
          </a:xfrm>
        </p:grpSpPr>
        <p:sp>
          <p:nvSpPr>
            <p:cNvPr id="18" name="Freeform 1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9" name="Group 19"/>
          <p:cNvGrpSpPr/>
          <p:nvPr/>
        </p:nvGrpSpPr>
        <p:grpSpPr>
          <a:xfrm>
            <a:off x="435312" y="9593991"/>
            <a:ext cx="1510913" cy="310644"/>
            <a:chOff x="0" y="0"/>
            <a:chExt cx="6350000" cy="1305560"/>
          </a:xfrm>
        </p:grpSpPr>
        <p:sp>
          <p:nvSpPr>
            <p:cNvPr id="20" name="Freeform 20"/>
            <p:cNvSpPr/>
            <p:nvPr/>
          </p:nvSpPr>
          <p:spPr>
            <a:xfrm>
              <a:off x="0" y="-27940"/>
              <a:ext cx="6369050" cy="1360170"/>
            </a:xfrm>
            <a:custGeom>
              <a:avLst/>
              <a:gdLst/>
              <a:ahLst/>
              <a:cxnLst/>
              <a:rect l="l" t="t" r="r" b="b"/>
              <a:pathLst>
                <a:path w="6369050" h="1360170">
                  <a:moveTo>
                    <a:pt x="6294120" y="579120"/>
                  </a:moveTo>
                  <a:lnTo>
                    <a:pt x="5594350" y="55880"/>
                  </a:lnTo>
                  <a:cubicBezTo>
                    <a:pt x="5520690" y="0"/>
                    <a:pt x="5459730" y="30480"/>
                    <a:pt x="5459730" y="123190"/>
                  </a:cubicBezTo>
                  <a:lnTo>
                    <a:pt x="5459730"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5458460" y="805180"/>
                  </a:lnTo>
                  <a:lnTo>
                    <a:pt x="5458460" y="1236980"/>
                  </a:lnTo>
                  <a:cubicBezTo>
                    <a:pt x="5458460" y="1329690"/>
                    <a:pt x="5519420" y="1360170"/>
                    <a:pt x="5593080" y="1304290"/>
                  </a:cubicBezTo>
                  <a:lnTo>
                    <a:pt x="6294120" y="779780"/>
                  </a:lnTo>
                  <a:cubicBezTo>
                    <a:pt x="6369050" y="726440"/>
                    <a:pt x="6369050" y="635000"/>
                    <a:pt x="6294120" y="579120"/>
                  </a:cubicBezTo>
                  <a:close/>
                </a:path>
              </a:pathLst>
            </a:custGeom>
            <a:solidFill>
              <a:srgbClr val="DC3C4D"/>
            </a:solidFill>
          </p:spPr>
          <p:txBody>
            <a:bodyPr/>
            <a:lstStyle/>
            <a:p>
              <a:endParaRPr lang="en-US"/>
            </a:p>
          </p:txBody>
        </p:sp>
      </p:grpSp>
      <p:sp>
        <p:nvSpPr>
          <p:cNvPr id="23" name="TextBox 23"/>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5" name="TextBox 25"/>
          <p:cNvSpPr txBox="1"/>
          <p:nvPr/>
        </p:nvSpPr>
        <p:spPr>
          <a:xfrm>
            <a:off x="2069895" y="9441992"/>
            <a:ext cx="5965528" cy="54796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Effective: September 9, 2020</a:t>
            </a:r>
          </a:p>
        </p:txBody>
      </p:sp>
      <p:pic>
        <p:nvPicPr>
          <p:cNvPr id="26" name="Picture 4" descr="Administrative Punishments Law of the PRC (2021 edition)">
            <a:extLst>
              <a:ext uri="{FF2B5EF4-FFF2-40B4-BE49-F238E27FC236}">
                <a16:creationId xmlns:a16="http://schemas.microsoft.com/office/drawing/2014/main" id="{7639AF5E-0A4A-7FAC-A03C-90D88DF2D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0108" y="3497011"/>
            <a:ext cx="7100318" cy="4480689"/>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a:extLst>
              <a:ext uri="{FF2B5EF4-FFF2-40B4-BE49-F238E27FC236}">
                <a16:creationId xmlns:a16="http://schemas.microsoft.com/office/drawing/2014/main" id="{BF785936-D4C8-9C19-1CC8-FDDDB336F82E}"/>
              </a:ext>
            </a:extLst>
          </p:cNvPr>
          <p:cNvSpPr>
            <a:spLocks noGrp="1"/>
          </p:cNvSpPr>
          <p:nvPr>
            <p:ph type="title"/>
          </p:nvPr>
        </p:nvSpPr>
        <p:spPr/>
        <p:txBody>
          <a:bodyPr>
            <a:normAutofit/>
          </a:bodyPr>
          <a:lstStyle/>
          <a:p>
            <a:r>
              <a:rPr lang="en-US" sz="4400" spc="36" dirty="0">
                <a:solidFill>
                  <a:srgbClr val="000342"/>
                </a:solidFill>
                <a:latin typeface="Vesper Libre Bold"/>
              </a:rPr>
              <a:t>PMP Administrative Penalty </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53" y="-29908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77" b="-9277"/>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2503953" y="1429690"/>
            <a:ext cx="15784047" cy="4750632"/>
            <a:chOff x="0" y="0"/>
            <a:chExt cx="2907899" cy="934280"/>
          </a:xfrm>
        </p:grpSpPr>
        <p:sp>
          <p:nvSpPr>
            <p:cNvPr id="6" name="Freeform 6"/>
            <p:cNvSpPr/>
            <p:nvPr/>
          </p:nvSpPr>
          <p:spPr>
            <a:xfrm>
              <a:off x="0" y="0"/>
              <a:ext cx="2907899" cy="934280"/>
            </a:xfrm>
            <a:custGeom>
              <a:avLst/>
              <a:gdLst/>
              <a:ahLst/>
              <a:cxnLst/>
              <a:rect l="l" t="t" r="r" b="b"/>
              <a:pathLst>
                <a:path w="2907899" h="934280">
                  <a:moveTo>
                    <a:pt x="0" y="0"/>
                  </a:moveTo>
                  <a:lnTo>
                    <a:pt x="2907899" y="0"/>
                  </a:lnTo>
                  <a:lnTo>
                    <a:pt x="2907899" y="934280"/>
                  </a:lnTo>
                  <a:lnTo>
                    <a:pt x="0" y="934280"/>
                  </a:lnTo>
                  <a:close/>
                </a:path>
              </a:pathLst>
            </a:custGeom>
            <a:solidFill>
              <a:srgbClr val="000342"/>
            </a:solidFill>
          </p:spPr>
          <p:txBody>
            <a:bodyPr/>
            <a:lstStyle/>
            <a:p>
              <a:endParaRPr lang="en-US"/>
            </a:p>
          </p:txBody>
        </p:sp>
      </p:grpSp>
      <p:sp>
        <p:nvSpPr>
          <p:cNvPr id="7" name="TextBox 7"/>
          <p:cNvSpPr txBox="1"/>
          <p:nvPr/>
        </p:nvSpPr>
        <p:spPr>
          <a:xfrm>
            <a:off x="2522073" y="2403002"/>
            <a:ext cx="15765927" cy="2708434"/>
          </a:xfrm>
          <a:prstGeom prst="rect">
            <a:avLst/>
          </a:prstGeom>
        </p:spPr>
        <p:txBody>
          <a:bodyPr wrap="square" lIns="0" tIns="0" rIns="0" bIns="0" rtlCol="0" anchor="t">
            <a:spAutoFit/>
          </a:bodyPr>
          <a:lstStyle/>
          <a:p>
            <a:pPr algn="ctr"/>
            <a:r>
              <a:rPr lang="en-US" sz="8800" dirty="0">
                <a:solidFill>
                  <a:srgbClr val="FFFF00"/>
                </a:solidFill>
                <a:latin typeface="Vesper Libre Bold" panose="020B0604020202020204" charset="0"/>
                <a:cs typeface="Vesper Libre Bold" panose="020B0604020202020204" charset="0"/>
              </a:rPr>
              <a:t>Rules Regarding </a:t>
            </a:r>
          </a:p>
          <a:p>
            <a:pPr algn="ctr"/>
            <a:r>
              <a:rPr lang="en-US" sz="8800" dirty="0">
                <a:solidFill>
                  <a:srgbClr val="FFFF00"/>
                </a:solidFill>
                <a:latin typeface="Vesper Libre Bold" panose="020B0604020202020204" charset="0"/>
                <a:cs typeface="Vesper Libre Bold" panose="020B0604020202020204" charset="0"/>
              </a:rPr>
              <a:t>Licenses &amp;  Registrations</a:t>
            </a:r>
          </a:p>
        </p:txBody>
      </p:sp>
      <p:grpSp>
        <p:nvGrpSpPr>
          <p:cNvPr id="8" name="Group 8"/>
          <p:cNvGrpSpPr/>
          <p:nvPr/>
        </p:nvGrpSpPr>
        <p:grpSpPr>
          <a:xfrm rot="5400000">
            <a:off x="7440988" y="9299125"/>
            <a:ext cx="3395545" cy="148253"/>
            <a:chOff x="0" y="0"/>
            <a:chExt cx="13089503" cy="571500"/>
          </a:xfrm>
        </p:grpSpPr>
        <p:sp>
          <p:nvSpPr>
            <p:cNvPr id="9" name="Freeform 9"/>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10" name="Group 10"/>
          <p:cNvGrpSpPr/>
          <p:nvPr/>
        </p:nvGrpSpPr>
        <p:grpSpPr>
          <a:xfrm rot="5400000">
            <a:off x="3785101" y="954574"/>
            <a:ext cx="2748604" cy="148253"/>
            <a:chOff x="0" y="0"/>
            <a:chExt cx="10595607" cy="571500"/>
          </a:xfrm>
        </p:grpSpPr>
        <p:sp>
          <p:nvSpPr>
            <p:cNvPr id="11" name="Freeform 11"/>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91796" y="-108081"/>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1744586" y="2465508"/>
            <a:ext cx="14691609" cy="2389907"/>
            <a:chOff x="0" y="-66675"/>
            <a:chExt cx="19588812" cy="3186543"/>
          </a:xfrm>
        </p:grpSpPr>
        <p:sp>
          <p:nvSpPr>
            <p:cNvPr id="17" name="TextBox 17"/>
            <p:cNvSpPr txBox="1"/>
            <p:nvPr/>
          </p:nvSpPr>
          <p:spPr>
            <a:xfrm>
              <a:off x="0" y="-66675"/>
              <a:ext cx="19588812"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§291.6</a:t>
              </a:r>
            </a:p>
          </p:txBody>
        </p:sp>
        <p:sp>
          <p:nvSpPr>
            <p:cNvPr id="18" name="TextBox 18"/>
            <p:cNvSpPr txBox="1"/>
            <p:nvPr/>
          </p:nvSpPr>
          <p:spPr>
            <a:xfrm>
              <a:off x="0" y="814108"/>
              <a:ext cx="19588812" cy="2305760"/>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ea typeface="HK Grotesk Light"/>
                </a:rPr>
                <a:t>The Texas State Board of Pharmacy adopts amendments to §291.6 concerning </a:t>
              </a:r>
              <a:r>
                <a:rPr lang="en-US" sz="2452" b="1" spc="61" dirty="0">
                  <a:solidFill>
                    <a:srgbClr val="FF0000"/>
                  </a:solidFill>
                  <a:latin typeface="HK Grotesk Light"/>
                  <a:ea typeface="HK Grotesk Light"/>
                </a:rPr>
                <a:t>Pharmacy License Fees</a:t>
              </a:r>
              <a:r>
                <a:rPr lang="en-US" sz="2452" spc="61" dirty="0">
                  <a:solidFill>
                    <a:srgbClr val="000000"/>
                  </a:solidFill>
                  <a:latin typeface="HK Grotesk Light"/>
                  <a:ea typeface="HK Grotesk Light"/>
                </a:rPr>
                <a:t>. The amendments increase pharmacy license fees based on expected expenses, specify the application fee for an initial or renewed certificate to provide remote pharmacy services, and remove the fee for issuance of a duplicate renewal certificate.</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r>
              <a:rPr lang="en-US" sz="5201" spc="46" dirty="0">
                <a:solidFill>
                  <a:srgbClr val="000342"/>
                </a:solidFill>
                <a:latin typeface="Vesper Libre Bold"/>
              </a:rPr>
              <a:t>Pharmacy Licensing Fees</a:t>
            </a:r>
          </a:p>
        </p:txBody>
      </p:sp>
      <p:sp>
        <p:nvSpPr>
          <p:cNvPr id="22" name="TextBox 22"/>
          <p:cNvSpPr txBox="1"/>
          <p:nvPr/>
        </p:nvSpPr>
        <p:spPr>
          <a:xfrm>
            <a:off x="1744586" y="8669695"/>
            <a:ext cx="6770290" cy="1709955"/>
          </a:xfrm>
          <a:prstGeom prst="rect">
            <a:avLst/>
          </a:prstGeom>
        </p:spPr>
        <p:txBody>
          <a:bodyPr lIns="0" tIns="0" rIns="0" bIns="0" rtlCol="0" anchor="t">
            <a:spAutoFit/>
          </a:bodyPr>
          <a:lstStyle/>
          <a:p>
            <a:pPr>
              <a:lnSpc>
                <a:spcPts val="4479"/>
              </a:lnSpc>
            </a:pPr>
            <a:r>
              <a:rPr lang="en-US" sz="2800" dirty="0">
                <a:solidFill>
                  <a:srgbClr val="000342"/>
                </a:solidFill>
                <a:latin typeface="HK Grotesk Medium"/>
              </a:rPr>
              <a:t>Approved: November 2023</a:t>
            </a:r>
          </a:p>
          <a:p>
            <a:pPr>
              <a:lnSpc>
                <a:spcPts val="4479"/>
              </a:lnSpc>
            </a:pPr>
            <a:r>
              <a:rPr lang="en-US" sz="2800" dirty="0">
                <a:solidFill>
                  <a:srgbClr val="000342"/>
                </a:solidFill>
                <a:latin typeface="HK Grotesk Medium"/>
              </a:rPr>
              <a:t>Effective: December 4, 2023</a:t>
            </a:r>
          </a:p>
          <a:p>
            <a:pPr>
              <a:lnSpc>
                <a:spcPts val="4479"/>
              </a:lnSpc>
            </a:pPr>
            <a:r>
              <a:rPr lang="en-US" sz="3199" dirty="0">
                <a:solidFill>
                  <a:srgbClr val="000342"/>
                </a:solidFill>
                <a:latin typeface="HK Grotesk Medium"/>
              </a:rPr>
              <a:t>(</a:t>
            </a:r>
            <a:r>
              <a:rPr lang="en-US" sz="3199" dirty="0">
                <a:solidFill>
                  <a:srgbClr val="FF0000"/>
                </a:solidFill>
                <a:latin typeface="HK Grotesk Medium"/>
              </a:rPr>
              <a:t>New fees effective January 1, 2024)</a:t>
            </a:r>
          </a:p>
        </p:txBody>
      </p:sp>
      <p:sp>
        <p:nvSpPr>
          <p:cNvPr id="24" name="TextBox 24"/>
          <p:cNvSpPr txBox="1"/>
          <p:nvPr/>
        </p:nvSpPr>
        <p:spPr>
          <a:xfrm>
            <a:off x="2557425" y="5299784"/>
            <a:ext cx="3682416" cy="860425"/>
          </a:xfrm>
          <a:prstGeom prst="rect">
            <a:avLst/>
          </a:prstGeom>
        </p:spPr>
        <p:txBody>
          <a:bodyPr lIns="0" tIns="0" rIns="0" bIns="0" rtlCol="0" anchor="t">
            <a:spAutoFit/>
          </a:bodyPr>
          <a:lstStyle/>
          <a:p>
            <a:pPr>
              <a:lnSpc>
                <a:spcPts val="3499"/>
              </a:lnSpc>
            </a:pPr>
            <a:r>
              <a:rPr lang="en-US" sz="2499" spc="62" dirty="0">
                <a:solidFill>
                  <a:srgbClr val="000000"/>
                </a:solidFill>
                <a:latin typeface="Vesper Libre Bold"/>
              </a:rPr>
              <a:t>Initial License</a:t>
            </a:r>
          </a:p>
          <a:p>
            <a:pPr>
              <a:lnSpc>
                <a:spcPts val="3499"/>
              </a:lnSpc>
            </a:pPr>
            <a:r>
              <a:rPr lang="en-US" sz="2499" spc="62" dirty="0">
                <a:solidFill>
                  <a:srgbClr val="000000"/>
                </a:solidFill>
                <a:latin typeface="HK Grotesk Light"/>
              </a:rPr>
              <a:t>$583 (previously $516)</a:t>
            </a:r>
          </a:p>
        </p:txBody>
      </p:sp>
      <p:sp>
        <p:nvSpPr>
          <p:cNvPr id="25" name="TextBox 25"/>
          <p:cNvSpPr txBox="1"/>
          <p:nvPr/>
        </p:nvSpPr>
        <p:spPr>
          <a:xfrm>
            <a:off x="7449516" y="5398668"/>
            <a:ext cx="8986679" cy="2473049"/>
          </a:xfrm>
          <a:prstGeom prst="rect">
            <a:avLst/>
          </a:prstGeom>
        </p:spPr>
        <p:txBody>
          <a:bodyPr wrap="square" lIns="0" tIns="0" rIns="0" bIns="0" rtlCol="0" anchor="t">
            <a:spAutoFit/>
          </a:bodyPr>
          <a:lstStyle/>
          <a:p>
            <a:pPr>
              <a:lnSpc>
                <a:spcPts val="3500"/>
              </a:lnSpc>
            </a:pPr>
            <a:r>
              <a:rPr lang="en-US" sz="2500" spc="62" dirty="0">
                <a:solidFill>
                  <a:srgbClr val="000000"/>
                </a:solidFill>
                <a:latin typeface="Vesper Libre Bold Bold"/>
              </a:rPr>
              <a:t>A Certificate to Provide Remote Pharmacy Services Using:</a:t>
            </a:r>
          </a:p>
          <a:p>
            <a:pPr marL="474983" lvl="1" indent="-237491">
              <a:lnSpc>
                <a:spcPts val="3080"/>
              </a:lnSpc>
              <a:buFont typeface="Arial"/>
              <a:buChar char="•"/>
            </a:pPr>
            <a:r>
              <a:rPr lang="en-US" sz="2200" spc="55" dirty="0">
                <a:solidFill>
                  <a:srgbClr val="000000"/>
                </a:solidFill>
                <a:latin typeface="HK Grotesk Light"/>
              </a:rPr>
              <a:t>automated pharmacy systems: </a:t>
            </a:r>
            <a:r>
              <a:rPr lang="en-US" sz="2200" spc="55" dirty="0">
                <a:solidFill>
                  <a:srgbClr val="FF0000"/>
                </a:solidFill>
                <a:latin typeface="HK Grotesk Light"/>
              </a:rPr>
              <a:t>$100</a:t>
            </a:r>
          </a:p>
          <a:p>
            <a:pPr marL="474983" lvl="1" indent="-237491">
              <a:lnSpc>
                <a:spcPts val="3080"/>
              </a:lnSpc>
              <a:buFont typeface="Arial"/>
              <a:buChar char="•"/>
            </a:pPr>
            <a:r>
              <a:rPr lang="en-US" sz="2200" spc="55" dirty="0">
                <a:solidFill>
                  <a:srgbClr val="000000"/>
                </a:solidFill>
                <a:latin typeface="HK Grotesk Light"/>
              </a:rPr>
              <a:t>emergency medication kits (e-kit): </a:t>
            </a:r>
            <a:r>
              <a:rPr lang="en-US" sz="2200" b="1" spc="55" dirty="0">
                <a:solidFill>
                  <a:srgbClr val="FF0000"/>
                </a:solidFill>
                <a:latin typeface="HK Grotesk Light"/>
              </a:rPr>
              <a:t>$50</a:t>
            </a:r>
          </a:p>
          <a:p>
            <a:pPr marL="474983" lvl="1" indent="-237491">
              <a:lnSpc>
                <a:spcPts val="3080"/>
              </a:lnSpc>
              <a:buFont typeface="Arial"/>
              <a:buChar char="•"/>
            </a:pPr>
            <a:r>
              <a:rPr lang="en-US" sz="2200" spc="55" dirty="0">
                <a:solidFill>
                  <a:srgbClr val="000000"/>
                </a:solidFill>
                <a:latin typeface="HK Grotesk Light"/>
              </a:rPr>
              <a:t>telepharmacy systems: </a:t>
            </a:r>
            <a:r>
              <a:rPr lang="en-US" sz="2200" b="1" spc="55" dirty="0">
                <a:solidFill>
                  <a:srgbClr val="FF0000"/>
                </a:solidFill>
                <a:latin typeface="HK Grotesk Light"/>
              </a:rPr>
              <a:t>$150</a:t>
            </a:r>
          </a:p>
          <a:p>
            <a:pPr marL="474983" lvl="1" indent="-237491">
              <a:lnSpc>
                <a:spcPts val="3080"/>
              </a:lnSpc>
              <a:buFont typeface="Arial"/>
              <a:buChar char="•"/>
            </a:pPr>
            <a:r>
              <a:rPr lang="en-US" sz="2200" spc="55" dirty="0">
                <a:solidFill>
                  <a:srgbClr val="000000"/>
                </a:solidFill>
                <a:latin typeface="HK Grotesk Light"/>
              </a:rPr>
              <a:t>automated dispensing and delivery systems: </a:t>
            </a:r>
            <a:r>
              <a:rPr lang="en-US" sz="2200" b="1" spc="55" dirty="0">
                <a:solidFill>
                  <a:srgbClr val="FF0000"/>
                </a:solidFill>
                <a:latin typeface="HK Grotesk Light"/>
              </a:rPr>
              <a:t>$100</a:t>
            </a:r>
          </a:p>
        </p:txBody>
      </p:sp>
      <p:sp>
        <p:nvSpPr>
          <p:cNvPr id="26" name="TextBox 26"/>
          <p:cNvSpPr txBox="1"/>
          <p:nvPr/>
        </p:nvSpPr>
        <p:spPr>
          <a:xfrm>
            <a:off x="2567983" y="6629945"/>
            <a:ext cx="3671858" cy="860425"/>
          </a:xfrm>
          <a:prstGeom prst="rect">
            <a:avLst/>
          </a:prstGeom>
        </p:spPr>
        <p:txBody>
          <a:bodyPr lIns="0" tIns="0" rIns="0" bIns="0" rtlCol="0" anchor="t">
            <a:spAutoFit/>
          </a:bodyPr>
          <a:lstStyle/>
          <a:p>
            <a:pPr>
              <a:lnSpc>
                <a:spcPts val="3499"/>
              </a:lnSpc>
            </a:pPr>
            <a:r>
              <a:rPr lang="en-US" sz="2499" spc="62" dirty="0">
                <a:solidFill>
                  <a:srgbClr val="000000"/>
                </a:solidFill>
                <a:latin typeface="Vesper Libre Bold"/>
              </a:rPr>
              <a:t>Renewal Fee</a:t>
            </a:r>
          </a:p>
          <a:p>
            <a:pPr>
              <a:lnSpc>
                <a:spcPts val="3499"/>
              </a:lnSpc>
            </a:pPr>
            <a:r>
              <a:rPr lang="en-US" sz="2499" spc="62" dirty="0">
                <a:solidFill>
                  <a:srgbClr val="000000"/>
                </a:solidFill>
                <a:latin typeface="HK Grotesk Light"/>
              </a:rPr>
              <a:t>$580 (previously $513)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41971" y="-108081"/>
            <a:ext cx="1525769" cy="10434938"/>
            <a:chOff x="0" y="0"/>
            <a:chExt cx="354835"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sp>
          <p:nvSpPr>
            <p:cNvPr id="34" name="Freeform 3">
              <a:extLst>
                <a:ext uri="{FF2B5EF4-FFF2-40B4-BE49-F238E27FC236}">
                  <a16:creationId xmlns:a16="http://schemas.microsoft.com/office/drawing/2014/main" id="{CB2CF9C3-C99D-6449-CECA-C1CC620A4D80}"/>
                </a:ext>
              </a:extLst>
            </p:cNvPr>
            <p:cNvSpPr/>
            <p:nvPr/>
          </p:nvSpPr>
          <p:spPr>
            <a:xfrm>
              <a:off x="28827"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rot="-5400000">
            <a:off x="3026904" y="3855385"/>
            <a:ext cx="3486087" cy="9144000"/>
            <a:chOff x="0" y="0"/>
            <a:chExt cx="810730" cy="2126544"/>
          </a:xfrm>
        </p:grpSpPr>
        <p:sp>
          <p:nvSpPr>
            <p:cNvPr id="17" name="Freeform 17"/>
            <p:cNvSpPr/>
            <p:nvPr/>
          </p:nvSpPr>
          <p:spPr>
            <a:xfrm>
              <a:off x="0" y="0"/>
              <a:ext cx="810730" cy="2126544"/>
            </a:xfrm>
            <a:custGeom>
              <a:avLst/>
              <a:gdLst/>
              <a:ahLst/>
              <a:cxnLst/>
              <a:rect l="l" t="t" r="r" b="b"/>
              <a:pathLst>
                <a:path w="810730" h="2126544">
                  <a:moveTo>
                    <a:pt x="0" y="0"/>
                  </a:moveTo>
                  <a:lnTo>
                    <a:pt x="810730" y="0"/>
                  </a:lnTo>
                  <a:lnTo>
                    <a:pt x="810730" y="2126544"/>
                  </a:lnTo>
                  <a:lnTo>
                    <a:pt x="0" y="2126544"/>
                  </a:lnTo>
                  <a:close/>
                </a:path>
              </a:pathLst>
            </a:custGeom>
            <a:solidFill>
              <a:srgbClr val="000342"/>
            </a:solidFill>
          </p:spPr>
          <p:txBody>
            <a:bodyPr/>
            <a:lstStyle/>
            <a:p>
              <a:endParaRPr lang="en-US"/>
            </a:p>
          </p:txBody>
        </p:sp>
      </p:grpSp>
      <p:sp>
        <p:nvSpPr>
          <p:cNvPr id="18" name="Freeform 18"/>
          <p:cNvSpPr/>
          <p:nvPr/>
        </p:nvSpPr>
        <p:spPr>
          <a:xfrm>
            <a:off x="197947" y="7105900"/>
            <a:ext cx="1746767" cy="1746767"/>
          </a:xfrm>
          <a:custGeom>
            <a:avLst/>
            <a:gdLst/>
            <a:ahLst/>
            <a:cxnLst/>
            <a:rect l="l" t="t" r="r" b="b"/>
            <a:pathLst>
              <a:path w="1746767" h="1746767">
                <a:moveTo>
                  <a:pt x="0" y="0"/>
                </a:moveTo>
                <a:lnTo>
                  <a:pt x="1746767" y="0"/>
                </a:lnTo>
                <a:lnTo>
                  <a:pt x="1746767" y="1746767"/>
                </a:lnTo>
                <a:lnTo>
                  <a:pt x="0" y="1746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r>
              <a:rPr lang="en-US" sz="5201" spc="46" dirty="0">
                <a:solidFill>
                  <a:srgbClr val="000342"/>
                </a:solidFill>
                <a:latin typeface="Vesper Libre Bold"/>
              </a:rPr>
              <a:t>New Licensing Fees</a:t>
            </a:r>
          </a:p>
        </p:txBody>
      </p:sp>
      <p:sp>
        <p:nvSpPr>
          <p:cNvPr id="22" name="TextBox 22"/>
          <p:cNvSpPr txBox="1"/>
          <p:nvPr/>
        </p:nvSpPr>
        <p:spPr>
          <a:xfrm>
            <a:off x="9903926" y="8392423"/>
            <a:ext cx="6770290" cy="1709955"/>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Approved: November 2023</a:t>
            </a:r>
          </a:p>
          <a:p>
            <a:pPr>
              <a:lnSpc>
                <a:spcPts val="4479"/>
              </a:lnSpc>
            </a:pPr>
            <a:r>
              <a:rPr lang="en-US" sz="3199" dirty="0">
                <a:solidFill>
                  <a:srgbClr val="000342"/>
                </a:solidFill>
                <a:latin typeface="HK Grotesk Medium"/>
              </a:rPr>
              <a:t>Effective: December 4, 2023</a:t>
            </a:r>
          </a:p>
          <a:p>
            <a:pPr>
              <a:lnSpc>
                <a:spcPts val="4479"/>
              </a:lnSpc>
            </a:pPr>
            <a:r>
              <a:rPr lang="en-US" sz="3199" dirty="0">
                <a:solidFill>
                  <a:srgbClr val="000342"/>
                </a:solidFill>
                <a:latin typeface="HK Grotesk Medium"/>
              </a:rPr>
              <a:t>(</a:t>
            </a:r>
            <a:r>
              <a:rPr lang="en-US" sz="3199" dirty="0">
                <a:solidFill>
                  <a:srgbClr val="FF0000"/>
                </a:solidFill>
                <a:latin typeface="HK Grotesk Medium"/>
              </a:rPr>
              <a:t>New fees effective January 1, 2024</a:t>
            </a:r>
            <a:r>
              <a:rPr lang="en-US" sz="3199" dirty="0">
                <a:solidFill>
                  <a:srgbClr val="000342"/>
                </a:solidFill>
                <a:latin typeface="HK Grotesk Medium"/>
              </a:rPr>
              <a:t>)</a:t>
            </a:r>
          </a:p>
        </p:txBody>
      </p:sp>
      <p:grpSp>
        <p:nvGrpSpPr>
          <p:cNvPr id="24" name="Group 24"/>
          <p:cNvGrpSpPr/>
          <p:nvPr/>
        </p:nvGrpSpPr>
        <p:grpSpPr>
          <a:xfrm>
            <a:off x="1051120" y="3071438"/>
            <a:ext cx="8064546" cy="1517873"/>
            <a:chOff x="-739432" y="-66675"/>
            <a:chExt cx="10752728" cy="2023829"/>
          </a:xfrm>
        </p:grpSpPr>
        <p:sp>
          <p:nvSpPr>
            <p:cNvPr id="25" name="TextBox 25"/>
            <p:cNvSpPr txBox="1"/>
            <p:nvPr/>
          </p:nvSpPr>
          <p:spPr>
            <a:xfrm>
              <a:off x="-739432" y="-66675"/>
              <a:ext cx="9456517" cy="757558"/>
            </a:xfrm>
            <a:prstGeom prst="rect">
              <a:avLst/>
            </a:prstGeom>
          </p:spPr>
          <p:txBody>
            <a:bodyPr wrap="square" lIns="0" tIns="0" rIns="0" bIns="0" rtlCol="0" anchor="t">
              <a:spAutoFit/>
            </a:bodyPr>
            <a:lstStyle/>
            <a:p>
              <a:pPr>
                <a:lnSpc>
                  <a:spcPts val="4578"/>
                </a:lnSpc>
              </a:pPr>
              <a:r>
                <a:rPr lang="en-US" sz="3270" dirty="0">
                  <a:solidFill>
                    <a:srgbClr val="000000"/>
                  </a:solidFill>
                  <a:latin typeface="HK Grotesk Medium"/>
                  <a:ea typeface="HK Grotesk Medium"/>
                </a:rPr>
                <a:t>Board Rule §295.5</a:t>
              </a:r>
            </a:p>
          </p:txBody>
        </p:sp>
        <p:sp>
          <p:nvSpPr>
            <p:cNvPr id="26" name="TextBox 26"/>
            <p:cNvSpPr txBox="1"/>
            <p:nvPr/>
          </p:nvSpPr>
          <p:spPr>
            <a:xfrm>
              <a:off x="-689408" y="814107"/>
              <a:ext cx="10702704" cy="1143047"/>
            </a:xfrm>
            <a:prstGeom prst="rect">
              <a:avLst/>
            </a:prstGeom>
          </p:spPr>
          <p:txBody>
            <a:bodyPr wrap="square" lIns="0" tIns="0" rIns="0" bIns="0" rtlCol="0" anchor="t">
              <a:spAutoFit/>
            </a:bodyPr>
            <a:lstStyle/>
            <a:p>
              <a:pPr>
                <a:lnSpc>
                  <a:spcPts val="3434"/>
                </a:lnSpc>
              </a:pPr>
              <a:r>
                <a:rPr lang="en-US" sz="2452" spc="61" dirty="0">
                  <a:solidFill>
                    <a:srgbClr val="000000"/>
                  </a:solidFill>
                  <a:latin typeface="HK Grotesk Light"/>
                </a:rPr>
                <a:t>The amendments increase pharmacist</a:t>
              </a:r>
            </a:p>
            <a:p>
              <a:pPr>
                <a:lnSpc>
                  <a:spcPts val="3434"/>
                </a:lnSpc>
              </a:pPr>
              <a:r>
                <a:rPr lang="en-US" sz="2452" spc="61" dirty="0">
                  <a:solidFill>
                    <a:srgbClr val="000000"/>
                  </a:solidFill>
                  <a:latin typeface="HK Grotesk Light"/>
                </a:rPr>
                <a:t>license fees by </a:t>
              </a:r>
              <a:r>
                <a:rPr lang="en-US" sz="2452" b="1" spc="61" dirty="0">
                  <a:solidFill>
                    <a:srgbClr val="FF0000"/>
                  </a:solidFill>
                  <a:latin typeface="HK Grotesk Light"/>
                </a:rPr>
                <a:t>$43  </a:t>
              </a:r>
              <a:r>
                <a:rPr lang="en-US" sz="2452" spc="61" dirty="0">
                  <a:solidFill>
                    <a:srgbClr val="000000"/>
                  </a:solidFill>
                  <a:latin typeface="HK Grotesk Light"/>
                </a:rPr>
                <a:t>based on expected expenses.</a:t>
              </a:r>
            </a:p>
          </p:txBody>
        </p:sp>
      </p:grpSp>
      <p:grpSp>
        <p:nvGrpSpPr>
          <p:cNvPr id="27" name="Group 27"/>
          <p:cNvGrpSpPr/>
          <p:nvPr/>
        </p:nvGrpSpPr>
        <p:grpSpPr>
          <a:xfrm>
            <a:off x="9840011" y="3071438"/>
            <a:ext cx="6537813" cy="2383046"/>
            <a:chOff x="0" y="-66675"/>
            <a:chExt cx="8717084" cy="3177395"/>
          </a:xfrm>
        </p:grpSpPr>
        <p:sp>
          <p:nvSpPr>
            <p:cNvPr id="28" name="TextBox 28"/>
            <p:cNvSpPr txBox="1"/>
            <p:nvPr/>
          </p:nvSpPr>
          <p:spPr>
            <a:xfrm>
              <a:off x="0" y="-66675"/>
              <a:ext cx="8717084"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§291.121</a:t>
              </a:r>
            </a:p>
          </p:txBody>
        </p:sp>
        <p:sp>
          <p:nvSpPr>
            <p:cNvPr id="29" name="TextBox 29"/>
            <p:cNvSpPr txBox="1"/>
            <p:nvPr/>
          </p:nvSpPr>
          <p:spPr>
            <a:xfrm>
              <a:off x="0" y="814108"/>
              <a:ext cx="8717084" cy="2296612"/>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ea typeface="HK Grotesk Light"/>
                </a:rPr>
                <a:t>The amendments clarify how the board provides a license to pharmacies that provide remote pharmacy services (specified in §﻿291.6).</a:t>
              </a:r>
            </a:p>
          </p:txBody>
        </p:sp>
      </p:grpSp>
      <p:sp>
        <p:nvSpPr>
          <p:cNvPr id="30" name="TextBox 30"/>
          <p:cNvSpPr txBox="1"/>
          <p:nvPr/>
        </p:nvSpPr>
        <p:spPr>
          <a:xfrm>
            <a:off x="1370696" y="4768853"/>
            <a:ext cx="5718391" cy="756489"/>
          </a:xfrm>
          <a:prstGeom prst="rect">
            <a:avLst/>
          </a:prstGeom>
        </p:spPr>
        <p:txBody>
          <a:bodyPr wrap="square" lIns="0" tIns="0" rIns="0" bIns="0" rtlCol="0" anchor="t">
            <a:spAutoFit/>
          </a:bodyPr>
          <a:lstStyle/>
          <a:p>
            <a:pPr marL="467616" lvl="1" indent="-233808">
              <a:lnSpc>
                <a:spcPts val="3032"/>
              </a:lnSpc>
              <a:buFont typeface="Arial"/>
              <a:buChar char="•"/>
            </a:pPr>
            <a:r>
              <a:rPr lang="en-US" sz="2165" spc="54" dirty="0">
                <a:solidFill>
                  <a:srgbClr val="000000"/>
                </a:solidFill>
                <a:latin typeface="HK Grotesk Light"/>
              </a:rPr>
              <a:t>Initial License - </a:t>
            </a:r>
            <a:r>
              <a:rPr lang="en-US" sz="2165" b="1" spc="54" dirty="0">
                <a:solidFill>
                  <a:srgbClr val="FF0000"/>
                </a:solidFill>
                <a:latin typeface="HK Grotesk Light"/>
              </a:rPr>
              <a:t>$381 </a:t>
            </a:r>
            <a:r>
              <a:rPr lang="en-US" sz="2165" spc="54" dirty="0">
                <a:solidFill>
                  <a:srgbClr val="000000"/>
                </a:solidFill>
                <a:latin typeface="HK Grotesk Light"/>
              </a:rPr>
              <a:t>(previously $338)</a:t>
            </a:r>
          </a:p>
          <a:p>
            <a:pPr marL="467616" lvl="1" indent="-233808">
              <a:lnSpc>
                <a:spcPts val="3032"/>
              </a:lnSpc>
              <a:buFont typeface="Arial"/>
              <a:buChar char="•"/>
            </a:pPr>
            <a:r>
              <a:rPr lang="en-US" sz="2165" spc="54" dirty="0">
                <a:solidFill>
                  <a:srgbClr val="000000"/>
                </a:solidFill>
                <a:latin typeface="HK Grotesk Light"/>
              </a:rPr>
              <a:t>Renewal Fee - </a:t>
            </a:r>
            <a:r>
              <a:rPr lang="en-US" sz="2165" b="1" spc="54" dirty="0">
                <a:solidFill>
                  <a:srgbClr val="FF0000"/>
                </a:solidFill>
                <a:latin typeface="HK Grotesk Light"/>
              </a:rPr>
              <a:t>$378 </a:t>
            </a:r>
            <a:r>
              <a:rPr lang="en-US" sz="2165" spc="54" dirty="0">
                <a:solidFill>
                  <a:srgbClr val="000000"/>
                </a:solidFill>
                <a:latin typeface="HK Grotesk Light"/>
              </a:rPr>
              <a:t>(previously $335)</a:t>
            </a:r>
          </a:p>
        </p:txBody>
      </p:sp>
      <p:grpSp>
        <p:nvGrpSpPr>
          <p:cNvPr id="31" name="Group 31"/>
          <p:cNvGrpSpPr/>
          <p:nvPr/>
        </p:nvGrpSpPr>
        <p:grpSpPr>
          <a:xfrm>
            <a:off x="2268564" y="7047379"/>
            <a:ext cx="6352618" cy="2892932"/>
            <a:chOff x="0" y="-66675"/>
            <a:chExt cx="8470157" cy="3857243"/>
          </a:xfrm>
        </p:grpSpPr>
        <p:sp>
          <p:nvSpPr>
            <p:cNvPr id="32" name="TextBox 32"/>
            <p:cNvSpPr txBox="1"/>
            <p:nvPr/>
          </p:nvSpPr>
          <p:spPr>
            <a:xfrm>
              <a:off x="0" y="905589"/>
              <a:ext cx="8470157" cy="2884979"/>
            </a:xfrm>
            <a:prstGeom prst="rect">
              <a:avLst/>
            </a:prstGeom>
          </p:spPr>
          <p:txBody>
            <a:bodyPr lIns="0" tIns="0" rIns="0" bIns="0" rtlCol="0" anchor="t">
              <a:spAutoFit/>
            </a:bodyPr>
            <a:lstStyle/>
            <a:p>
              <a:pPr>
                <a:lnSpc>
                  <a:spcPts val="3374"/>
                </a:lnSpc>
              </a:pPr>
              <a:r>
                <a:rPr lang="en-US" sz="2410" b="1" dirty="0">
                  <a:solidFill>
                    <a:srgbClr val="FFFF00"/>
                  </a:solidFill>
                  <a:latin typeface="HK Grotesk Light"/>
                </a:rPr>
                <a:t>Pharmacy technician fees have not changed from the previous biennium:</a:t>
              </a:r>
            </a:p>
            <a:p>
              <a:pPr marL="520422" lvl="1" indent="-260211">
                <a:lnSpc>
                  <a:spcPts val="3374"/>
                </a:lnSpc>
                <a:buFont typeface="Arial"/>
                <a:buChar char="•"/>
              </a:pPr>
              <a:r>
                <a:rPr lang="en-US" sz="2410" b="1" dirty="0">
                  <a:solidFill>
                    <a:srgbClr val="FFFF00"/>
                  </a:solidFill>
                  <a:latin typeface="HK Grotesk Light"/>
                </a:rPr>
                <a:t>Initial Registration - $84</a:t>
              </a:r>
            </a:p>
            <a:p>
              <a:pPr marL="520422" lvl="1" indent="-260211">
                <a:lnSpc>
                  <a:spcPts val="3374"/>
                </a:lnSpc>
                <a:buFont typeface="Arial"/>
                <a:buChar char="•"/>
              </a:pPr>
              <a:r>
                <a:rPr lang="en-US" sz="2410" b="1" dirty="0">
                  <a:solidFill>
                    <a:srgbClr val="FFFF00"/>
                  </a:solidFill>
                  <a:latin typeface="HK Grotesk Light"/>
                </a:rPr>
                <a:t>Renewal Fee - $81</a:t>
              </a:r>
            </a:p>
            <a:p>
              <a:pPr marL="520422" lvl="1" indent="-260211">
                <a:lnSpc>
                  <a:spcPts val="3374"/>
                </a:lnSpc>
                <a:buFont typeface="Arial"/>
                <a:buChar char="•"/>
              </a:pPr>
              <a:r>
                <a:rPr lang="en-US" sz="2410" b="1" dirty="0">
                  <a:solidFill>
                    <a:srgbClr val="FFFF00"/>
                  </a:solidFill>
                  <a:latin typeface="HK Grotesk Light"/>
                </a:rPr>
                <a:t>Technician Trainee Fee - $55</a:t>
              </a:r>
            </a:p>
          </p:txBody>
        </p:sp>
        <p:sp>
          <p:nvSpPr>
            <p:cNvPr id="33" name="TextBox 33"/>
            <p:cNvSpPr txBox="1"/>
            <p:nvPr/>
          </p:nvSpPr>
          <p:spPr>
            <a:xfrm>
              <a:off x="0" y="-66675"/>
              <a:ext cx="8470157" cy="803271"/>
            </a:xfrm>
            <a:prstGeom prst="rect">
              <a:avLst/>
            </a:prstGeom>
          </p:spPr>
          <p:txBody>
            <a:bodyPr lIns="0" tIns="0" rIns="0" bIns="0" rtlCol="0" anchor="t">
              <a:spAutoFit/>
            </a:bodyPr>
            <a:lstStyle/>
            <a:p>
              <a:pPr>
                <a:lnSpc>
                  <a:spcPts val="5142"/>
                </a:lnSpc>
              </a:pPr>
              <a:r>
                <a:rPr lang="en-US" sz="3673">
                  <a:solidFill>
                    <a:srgbClr val="DC3C4D"/>
                  </a:solidFill>
                  <a:latin typeface="HK Grotesk Medium"/>
                </a:rPr>
                <a:t>Pharmacy Technician Fees</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1525889" y="4369255"/>
            <a:ext cx="9788520" cy="1869870"/>
            <a:chOff x="0" y="0"/>
            <a:chExt cx="13051360" cy="2493160"/>
          </a:xfrm>
        </p:grpSpPr>
        <p:sp>
          <p:nvSpPr>
            <p:cNvPr id="17" name="TextBox 17"/>
            <p:cNvSpPr txBox="1"/>
            <p:nvPr/>
          </p:nvSpPr>
          <p:spPr>
            <a:xfrm>
              <a:off x="0" y="-66675"/>
              <a:ext cx="13051360"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 §283.9</a:t>
              </a:r>
            </a:p>
          </p:txBody>
        </p:sp>
        <p:sp>
          <p:nvSpPr>
            <p:cNvPr id="18" name="TextBox 18"/>
            <p:cNvSpPr txBox="1"/>
            <p:nvPr/>
          </p:nvSpPr>
          <p:spPr>
            <a:xfrm>
              <a:off x="0" y="814108"/>
              <a:ext cx="13051360" cy="1679052"/>
            </a:xfrm>
            <a:prstGeom prst="rect">
              <a:avLst/>
            </a:prstGeom>
          </p:spPr>
          <p:txBody>
            <a:bodyPr lIns="0" tIns="0" rIns="0" bIns="0" rtlCol="0" anchor="t">
              <a:spAutoFit/>
            </a:bodyPr>
            <a:lstStyle/>
            <a:p>
              <a:pPr>
                <a:lnSpc>
                  <a:spcPts val="3434"/>
                </a:lnSpc>
              </a:pPr>
              <a:r>
                <a:rPr lang="en-US" sz="2452" spc="61">
                  <a:solidFill>
                    <a:srgbClr val="000000"/>
                  </a:solidFill>
                  <a:latin typeface="HK Grotesk Light"/>
                </a:rPr>
                <a:t>The amendments clarify how the board calculates the fee for failing to timely submit the initial renewal application and license fee for a license to practice pharmacy and correct grammatical errors. </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1" name="TextBox 21"/>
          <p:cNvSpPr txBox="1"/>
          <p:nvPr/>
        </p:nvSpPr>
        <p:spPr>
          <a:xfrm>
            <a:off x="1525889" y="1352752"/>
            <a:ext cx="15115721" cy="1217792"/>
          </a:xfrm>
          <a:prstGeom prst="rect">
            <a:avLst/>
          </a:prstGeom>
        </p:spPr>
        <p:txBody>
          <a:bodyPr lIns="0" tIns="0" rIns="0" bIns="0" rtlCol="0" anchor="t">
            <a:spAutoFit/>
          </a:bodyPr>
          <a:lstStyle/>
          <a:p>
            <a:pPr>
              <a:lnSpc>
                <a:spcPts val="4864"/>
              </a:lnSpc>
            </a:pPr>
            <a:r>
              <a:rPr lang="en-US" sz="3860" spc="34">
                <a:solidFill>
                  <a:srgbClr val="000342"/>
                </a:solidFill>
                <a:latin typeface="Vesper Libre Bold"/>
              </a:rPr>
              <a:t>Amendments Concerning Fee Requirements for Licensure by Examination, Score Transfer, and Reciprocity</a:t>
            </a:r>
          </a:p>
        </p:txBody>
      </p:sp>
      <p:sp>
        <p:nvSpPr>
          <p:cNvPr id="22" name="TextBox 22"/>
          <p:cNvSpPr txBox="1"/>
          <p:nvPr/>
        </p:nvSpPr>
        <p:spPr>
          <a:xfrm>
            <a:off x="1639441" y="7731821"/>
            <a:ext cx="6770290" cy="1118191"/>
          </a:xfrm>
          <a:prstGeom prst="rect">
            <a:avLst/>
          </a:prstGeom>
        </p:spPr>
        <p:txBody>
          <a:bodyPr lIns="0" tIns="0" rIns="0" bIns="0" rtlCol="0" anchor="t">
            <a:spAutoFit/>
          </a:bodyPr>
          <a:lstStyle/>
          <a:p>
            <a:pPr>
              <a:lnSpc>
                <a:spcPts val="4479"/>
              </a:lnSpc>
            </a:pPr>
            <a:r>
              <a:rPr lang="en-US" sz="2800" dirty="0">
                <a:solidFill>
                  <a:srgbClr val="000342"/>
                </a:solidFill>
                <a:latin typeface="HK Grotesk Medium"/>
              </a:rPr>
              <a:t>Adopted: February 2024</a:t>
            </a:r>
          </a:p>
          <a:p>
            <a:pPr>
              <a:lnSpc>
                <a:spcPts val="4479"/>
              </a:lnSpc>
            </a:pPr>
            <a:r>
              <a:rPr lang="en-US" sz="2800" dirty="0">
                <a:solidFill>
                  <a:srgbClr val="000342"/>
                </a:solidFill>
                <a:latin typeface="HK Grotesk Medium"/>
              </a:rPr>
              <a:t>Effective: March 2024</a:t>
            </a:r>
          </a:p>
        </p:txBody>
      </p:sp>
      <p:sp>
        <p:nvSpPr>
          <p:cNvPr id="23" name="Freeform 23"/>
          <p:cNvSpPr/>
          <p:nvPr/>
        </p:nvSpPr>
        <p:spPr>
          <a:xfrm>
            <a:off x="12762521" y="3046794"/>
            <a:ext cx="4240256" cy="6144756"/>
          </a:xfrm>
          <a:custGeom>
            <a:avLst/>
            <a:gdLst/>
            <a:ahLst/>
            <a:cxnLst/>
            <a:rect l="l" t="t" r="r" b="b"/>
            <a:pathLst>
              <a:path w="4240256" h="6144756">
                <a:moveTo>
                  <a:pt x="0" y="0"/>
                </a:moveTo>
                <a:lnTo>
                  <a:pt x="4240257" y="0"/>
                </a:lnTo>
                <a:lnTo>
                  <a:pt x="4240257" y="6144756"/>
                </a:lnTo>
                <a:lnTo>
                  <a:pt x="0" y="6144756"/>
                </a:lnTo>
                <a:lnTo>
                  <a:pt x="0" y="0"/>
                </a:lnTo>
                <a:close/>
              </a:path>
            </a:pathLst>
          </a:custGeom>
          <a:blipFill>
            <a:blip r:embed="rId3"/>
            <a:stretch>
              <a:fillRect l="-45405" r="-72102"/>
            </a:stretch>
          </a:blipFill>
        </p:spPr>
        <p:txBody>
          <a:bodyPr/>
          <a:lstStyle/>
          <a:p>
            <a:endParaRPr lang="en-US"/>
          </a:p>
        </p:txBody>
      </p:sp>
    </p:spTree>
    <p:extLst>
      <p:ext uri="{BB962C8B-B14F-4D97-AF65-F5344CB8AC3E}">
        <p14:creationId xmlns:p14="http://schemas.microsoft.com/office/powerpoint/2010/main" val="2986961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1276429" y="2638697"/>
            <a:ext cx="9471956" cy="3472071"/>
            <a:chOff x="0" y="-66675"/>
            <a:chExt cx="12296660" cy="3512205"/>
          </a:xfrm>
        </p:grpSpPr>
        <p:sp>
          <p:nvSpPr>
            <p:cNvPr id="17" name="TextBox 17"/>
            <p:cNvSpPr txBox="1"/>
            <p:nvPr/>
          </p:nvSpPr>
          <p:spPr>
            <a:xfrm>
              <a:off x="0" y="-66675"/>
              <a:ext cx="12296660" cy="722548"/>
            </a:xfrm>
            <a:prstGeom prst="rect">
              <a:avLst/>
            </a:prstGeom>
          </p:spPr>
          <p:txBody>
            <a:bodyPr lIns="0" tIns="0" rIns="0" bIns="0" rtlCol="0" anchor="t">
              <a:spAutoFit/>
            </a:bodyPr>
            <a:lstStyle/>
            <a:p>
              <a:pPr>
                <a:lnSpc>
                  <a:spcPts val="4578"/>
                </a:lnSpc>
              </a:pPr>
              <a:r>
                <a:rPr lang="en-US" sz="3270">
                  <a:solidFill>
                    <a:srgbClr val="000000"/>
                  </a:solidFill>
                  <a:latin typeface="HK Grotesk Medium"/>
                  <a:ea typeface="HK Grotesk Medium"/>
                </a:rPr>
                <a:t>Board Rules §283.12 and §297.10</a:t>
              </a:r>
            </a:p>
          </p:txBody>
        </p:sp>
        <p:sp>
          <p:nvSpPr>
            <p:cNvPr id="18" name="TextBox 18"/>
            <p:cNvSpPr txBox="1"/>
            <p:nvPr/>
          </p:nvSpPr>
          <p:spPr>
            <a:xfrm>
              <a:off x="0" y="814108"/>
              <a:ext cx="12296660" cy="2631422"/>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ea typeface="HK Grotesk Light"/>
                </a:rPr>
                <a:t>The amendments establish procedures for a military service member who is currently licensed or registered in good standing by a jurisdiction with licensing requirements that are</a:t>
              </a:r>
              <a:r>
                <a:rPr lang="en-US" sz="2452" b="1" spc="61" dirty="0">
                  <a:solidFill>
                    <a:srgbClr val="000000"/>
                  </a:solidFill>
                  <a:latin typeface="HK Grotesk Light"/>
                  <a:ea typeface="HK Grotesk Light"/>
                </a:rPr>
                <a:t> </a:t>
              </a:r>
              <a:r>
                <a:rPr lang="en-US" sz="2452" b="1" spc="61" dirty="0">
                  <a:solidFill>
                    <a:srgbClr val="FF0000"/>
                  </a:solidFill>
                  <a:latin typeface="HK Grotesk Light"/>
                  <a:ea typeface="HK Grotesk Light"/>
                </a:rPr>
                <a:t>substantially similar</a:t>
              </a:r>
              <a:r>
                <a:rPr lang="en-US" sz="2452" spc="61" dirty="0">
                  <a:solidFill>
                    <a:srgbClr val="FF0000"/>
                  </a:solidFill>
                  <a:latin typeface="HK Grotesk Light"/>
                  <a:ea typeface="HK Grotesk Light"/>
                </a:rPr>
                <a:t> </a:t>
              </a:r>
              <a:r>
                <a:rPr lang="en-US" sz="2452" spc="61" dirty="0">
                  <a:solidFill>
                    <a:srgbClr val="000000"/>
                  </a:solidFill>
                  <a:latin typeface="HK Grotesk Light"/>
                  <a:ea typeface="HK Grotesk Light"/>
                </a:rPr>
                <a:t>to Texas's requirements to obtain an interim pharmacist license (§283.12) or an interim pharmacy technician registration (§297.10) in accordance with Senate Bill 422.</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0" name="TextBox 20"/>
          <p:cNvSpPr txBox="1"/>
          <p:nvPr/>
        </p:nvSpPr>
        <p:spPr>
          <a:xfrm>
            <a:off x="270808" y="78802"/>
            <a:ext cx="10854927" cy="846386"/>
          </a:xfrm>
          <a:prstGeom prst="rect">
            <a:avLst/>
          </a:prstGeom>
        </p:spPr>
        <p:txBody>
          <a:bodyPr lIns="0" tIns="0" rIns="0" bIns="0" rtlCol="0" anchor="t">
            <a:spAutoFit/>
          </a:bodyPr>
          <a:lstStyle/>
          <a:p>
            <a:pPr>
              <a:lnSpc>
                <a:spcPts val="6553"/>
              </a:lnSpc>
            </a:pPr>
            <a:endParaRPr lang="en-US" sz="5201" spc="46" dirty="0">
              <a:solidFill>
                <a:srgbClr val="000342"/>
              </a:solidFill>
              <a:latin typeface="Vesper Libre Bold"/>
            </a:endParaRPr>
          </a:p>
        </p:txBody>
      </p:sp>
      <p:sp>
        <p:nvSpPr>
          <p:cNvPr id="21" name="TextBox 21"/>
          <p:cNvSpPr txBox="1"/>
          <p:nvPr/>
        </p:nvSpPr>
        <p:spPr>
          <a:xfrm>
            <a:off x="343291" y="415242"/>
            <a:ext cx="16298320" cy="1256754"/>
          </a:xfrm>
          <a:prstGeom prst="rect">
            <a:avLst/>
          </a:prstGeom>
        </p:spPr>
        <p:txBody>
          <a:bodyPr wrap="square" lIns="0" tIns="0" rIns="0" bIns="0" rtlCol="0" anchor="t">
            <a:spAutoFit/>
          </a:bodyPr>
          <a:lstStyle/>
          <a:p>
            <a:pPr>
              <a:lnSpc>
                <a:spcPts val="4864"/>
              </a:lnSpc>
            </a:pPr>
            <a:r>
              <a:rPr lang="en-US" sz="3860" spc="34" dirty="0">
                <a:solidFill>
                  <a:srgbClr val="000342"/>
                </a:solidFill>
                <a:latin typeface="Vesper Libre Bold"/>
              </a:rPr>
              <a:t>Interim Licenses and Registrations for Military Service Members, Military Veterans, and Military Spouses</a:t>
            </a:r>
          </a:p>
        </p:txBody>
      </p:sp>
      <p:sp>
        <p:nvSpPr>
          <p:cNvPr id="22" name="TextBox 22"/>
          <p:cNvSpPr txBox="1"/>
          <p:nvPr/>
        </p:nvSpPr>
        <p:spPr>
          <a:xfrm>
            <a:off x="1525889" y="7774548"/>
            <a:ext cx="6770290" cy="1132874"/>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Approved: November 2023</a:t>
            </a:r>
          </a:p>
          <a:p>
            <a:pPr>
              <a:lnSpc>
                <a:spcPts val="4479"/>
              </a:lnSpc>
            </a:pPr>
            <a:r>
              <a:rPr lang="en-US" sz="3199" dirty="0">
                <a:solidFill>
                  <a:srgbClr val="000342"/>
                </a:solidFill>
                <a:latin typeface="HK Grotesk Medium"/>
              </a:rPr>
              <a:t>Effective: December 4, 2023</a:t>
            </a:r>
          </a:p>
        </p:txBody>
      </p:sp>
      <p:sp>
        <p:nvSpPr>
          <p:cNvPr id="23" name="Freeform 23"/>
          <p:cNvSpPr/>
          <p:nvPr/>
        </p:nvSpPr>
        <p:spPr>
          <a:xfrm>
            <a:off x="12762521" y="3046794"/>
            <a:ext cx="4240256" cy="6144756"/>
          </a:xfrm>
          <a:custGeom>
            <a:avLst/>
            <a:gdLst/>
            <a:ahLst/>
            <a:cxnLst/>
            <a:rect l="l" t="t" r="r" b="b"/>
            <a:pathLst>
              <a:path w="4240256" h="6144756">
                <a:moveTo>
                  <a:pt x="0" y="0"/>
                </a:moveTo>
                <a:lnTo>
                  <a:pt x="4240257" y="0"/>
                </a:lnTo>
                <a:lnTo>
                  <a:pt x="4240257" y="6144756"/>
                </a:lnTo>
                <a:lnTo>
                  <a:pt x="0" y="6144756"/>
                </a:lnTo>
                <a:lnTo>
                  <a:pt x="0" y="0"/>
                </a:lnTo>
                <a:close/>
              </a:path>
            </a:pathLst>
          </a:custGeom>
          <a:blipFill>
            <a:blip r:embed="rId3"/>
            <a:stretch>
              <a:fillRect l="-117508"/>
            </a:stretch>
          </a:blipFill>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8561636" y="1426712"/>
            <a:ext cx="10466445" cy="5608313"/>
            <a:chOff x="0" y="0"/>
            <a:chExt cx="2106130" cy="1128543"/>
          </a:xfrm>
        </p:grpSpPr>
        <p:sp>
          <p:nvSpPr>
            <p:cNvPr id="6" name="Freeform 6"/>
            <p:cNvSpPr/>
            <p:nvPr/>
          </p:nvSpPr>
          <p:spPr>
            <a:xfrm>
              <a:off x="0" y="0"/>
              <a:ext cx="2106130" cy="1128543"/>
            </a:xfrm>
            <a:custGeom>
              <a:avLst/>
              <a:gdLst/>
              <a:ahLst/>
              <a:cxnLst/>
              <a:rect l="l" t="t" r="r" b="b"/>
              <a:pathLst>
                <a:path w="2106130" h="1128543">
                  <a:moveTo>
                    <a:pt x="0" y="0"/>
                  </a:moveTo>
                  <a:lnTo>
                    <a:pt x="2106130" y="0"/>
                  </a:lnTo>
                  <a:lnTo>
                    <a:pt x="2106130" y="1128543"/>
                  </a:lnTo>
                  <a:lnTo>
                    <a:pt x="0" y="1128543"/>
                  </a:lnTo>
                  <a:close/>
                </a:path>
              </a:pathLst>
            </a:custGeom>
            <a:solidFill>
              <a:srgbClr val="000342"/>
            </a:solidFill>
          </p:spPr>
          <p:txBody>
            <a:bodyPr/>
            <a:lstStyle/>
            <a:p>
              <a:endParaRPr lang="en-US"/>
            </a:p>
          </p:txBody>
        </p:sp>
      </p:grpSp>
      <p:sp>
        <p:nvSpPr>
          <p:cNvPr id="7" name="TextBox 7"/>
          <p:cNvSpPr txBox="1"/>
          <p:nvPr/>
        </p:nvSpPr>
        <p:spPr>
          <a:xfrm>
            <a:off x="7234260" y="3098477"/>
            <a:ext cx="10451419" cy="2359620"/>
          </a:xfrm>
          <a:prstGeom prst="rect">
            <a:avLst/>
          </a:prstGeom>
        </p:spPr>
        <p:txBody>
          <a:bodyPr lIns="0" tIns="0" rIns="0" bIns="0" rtlCol="0" anchor="t">
            <a:spAutoFit/>
          </a:bodyPr>
          <a:lstStyle/>
          <a:p>
            <a:pPr algn="r">
              <a:lnSpc>
                <a:spcPts val="9185"/>
              </a:lnSpc>
            </a:pPr>
            <a:r>
              <a:rPr lang="en-US" sz="6561" dirty="0">
                <a:solidFill>
                  <a:srgbClr val="FFFF00"/>
                </a:solidFill>
                <a:latin typeface="Vesper Libre Bold" panose="020B0604020202020204" charset="0"/>
                <a:cs typeface="Vesper Libre Bold" panose="020B0604020202020204" charset="0"/>
              </a:rPr>
              <a:t>Other Updates and Reminders</a:t>
            </a:r>
          </a:p>
        </p:txBody>
      </p:sp>
      <p:grpSp>
        <p:nvGrpSpPr>
          <p:cNvPr id="8" name="Group 8"/>
          <p:cNvGrpSpPr/>
          <p:nvPr/>
        </p:nvGrpSpPr>
        <p:grpSpPr>
          <a:xfrm rot="5400000">
            <a:off x="7440988" y="9299125"/>
            <a:ext cx="3395545" cy="148253"/>
            <a:chOff x="0" y="0"/>
            <a:chExt cx="13089503" cy="571500"/>
          </a:xfrm>
        </p:grpSpPr>
        <p:sp>
          <p:nvSpPr>
            <p:cNvPr id="9" name="Freeform 9"/>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10" name="Group 10"/>
          <p:cNvGrpSpPr/>
          <p:nvPr/>
        </p:nvGrpSpPr>
        <p:grpSpPr>
          <a:xfrm rot="5400000">
            <a:off x="7764459" y="1189283"/>
            <a:ext cx="2748604" cy="148253"/>
            <a:chOff x="0" y="0"/>
            <a:chExt cx="10595607" cy="571500"/>
          </a:xfrm>
        </p:grpSpPr>
        <p:sp>
          <p:nvSpPr>
            <p:cNvPr id="11" name="Freeform 11"/>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5911642" y="9905763"/>
            <a:ext cx="2182271" cy="148253"/>
            <a:chOff x="0" y="0"/>
            <a:chExt cx="8412445" cy="571500"/>
          </a:xfrm>
        </p:grpSpPr>
        <p:sp>
          <p:nvSpPr>
            <p:cNvPr id="3" name="Freeform 3"/>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sp>
        <p:nvSpPr>
          <p:cNvPr id="4" name="Freeform 4"/>
          <p:cNvSpPr/>
          <p:nvPr/>
        </p:nvSpPr>
        <p:spPr>
          <a:xfrm>
            <a:off x="8501953" y="0"/>
            <a:ext cx="9786047" cy="4866817"/>
          </a:xfrm>
          <a:custGeom>
            <a:avLst/>
            <a:gdLst/>
            <a:ahLst/>
            <a:cxnLst/>
            <a:rect l="l" t="t" r="r" b="b"/>
            <a:pathLst>
              <a:path w="9786047" h="4866817">
                <a:moveTo>
                  <a:pt x="0" y="0"/>
                </a:moveTo>
                <a:lnTo>
                  <a:pt x="9786047" y="0"/>
                </a:lnTo>
                <a:lnTo>
                  <a:pt x="9786047" y="4866817"/>
                </a:lnTo>
                <a:lnTo>
                  <a:pt x="0" y="4866817"/>
                </a:lnTo>
                <a:lnTo>
                  <a:pt x="0" y="0"/>
                </a:lnTo>
                <a:close/>
              </a:path>
            </a:pathLst>
          </a:custGeom>
          <a:blipFill>
            <a:blip r:embed="rId3"/>
            <a:stretch>
              <a:fillRect l="-18763" t="-29552" b="-29552"/>
            </a:stretch>
          </a:blipFill>
        </p:spPr>
        <p:txBody>
          <a:bodyPr/>
          <a:lstStyle/>
          <a:p>
            <a:endParaRPr lang="en-US"/>
          </a:p>
        </p:txBody>
      </p:sp>
      <p:grpSp>
        <p:nvGrpSpPr>
          <p:cNvPr id="5" name="Group 5"/>
          <p:cNvGrpSpPr/>
          <p:nvPr/>
        </p:nvGrpSpPr>
        <p:grpSpPr>
          <a:xfrm>
            <a:off x="-144241" y="-98862"/>
            <a:ext cx="12830148" cy="1374302"/>
            <a:chOff x="0" y="0"/>
            <a:chExt cx="2581770" cy="276546"/>
          </a:xfrm>
        </p:grpSpPr>
        <p:sp>
          <p:nvSpPr>
            <p:cNvPr id="6" name="Freeform 6"/>
            <p:cNvSpPr/>
            <p:nvPr/>
          </p:nvSpPr>
          <p:spPr>
            <a:xfrm>
              <a:off x="0" y="0"/>
              <a:ext cx="2581770" cy="276546"/>
            </a:xfrm>
            <a:custGeom>
              <a:avLst/>
              <a:gdLst/>
              <a:ahLst/>
              <a:cxnLst/>
              <a:rect l="l" t="t" r="r" b="b"/>
              <a:pathLst>
                <a:path w="2581770" h="276546">
                  <a:moveTo>
                    <a:pt x="0" y="0"/>
                  </a:moveTo>
                  <a:lnTo>
                    <a:pt x="2581770" y="0"/>
                  </a:lnTo>
                  <a:lnTo>
                    <a:pt x="2581770" y="276546"/>
                  </a:lnTo>
                  <a:lnTo>
                    <a:pt x="0" y="276546"/>
                  </a:lnTo>
                  <a:close/>
                </a:path>
              </a:pathLst>
            </a:custGeom>
            <a:solidFill>
              <a:srgbClr val="000342"/>
            </a:solidFill>
          </p:spPr>
          <p:txBody>
            <a:bodyPr/>
            <a:lstStyle/>
            <a:p>
              <a:endParaRPr lang="en-US"/>
            </a:p>
          </p:txBody>
        </p:sp>
      </p:grpSp>
      <p:grpSp>
        <p:nvGrpSpPr>
          <p:cNvPr id="7" name="Group 7"/>
          <p:cNvGrpSpPr/>
          <p:nvPr/>
        </p:nvGrpSpPr>
        <p:grpSpPr>
          <a:xfrm>
            <a:off x="11877676" y="3108746"/>
            <a:ext cx="7059203" cy="7632644"/>
            <a:chOff x="0" y="0"/>
            <a:chExt cx="1420501" cy="1535893"/>
          </a:xfrm>
        </p:grpSpPr>
        <p:sp>
          <p:nvSpPr>
            <p:cNvPr id="8" name="Freeform 8"/>
            <p:cNvSpPr/>
            <p:nvPr/>
          </p:nvSpPr>
          <p:spPr>
            <a:xfrm>
              <a:off x="0" y="0"/>
              <a:ext cx="1420501" cy="1535893"/>
            </a:xfrm>
            <a:custGeom>
              <a:avLst/>
              <a:gdLst/>
              <a:ahLst/>
              <a:cxnLst/>
              <a:rect l="l" t="t" r="r" b="b"/>
              <a:pathLst>
                <a:path w="1420501" h="1535893">
                  <a:moveTo>
                    <a:pt x="0" y="0"/>
                  </a:moveTo>
                  <a:lnTo>
                    <a:pt x="1420501" y="0"/>
                  </a:lnTo>
                  <a:lnTo>
                    <a:pt x="1420501" y="1535893"/>
                  </a:lnTo>
                  <a:lnTo>
                    <a:pt x="0" y="1535893"/>
                  </a:lnTo>
                  <a:close/>
                </a:path>
              </a:pathLst>
            </a:custGeom>
            <a:solidFill>
              <a:srgbClr val="000342"/>
            </a:solidFill>
          </p:spPr>
          <p:txBody>
            <a:bodyPr/>
            <a:lstStyle/>
            <a:p>
              <a:endParaRPr lang="en-US"/>
            </a:p>
          </p:txBody>
        </p:sp>
      </p:grpSp>
      <p:sp>
        <p:nvSpPr>
          <p:cNvPr id="9" name="Freeform 9"/>
          <p:cNvSpPr/>
          <p:nvPr/>
        </p:nvSpPr>
        <p:spPr>
          <a:xfrm>
            <a:off x="12547369" y="4402990"/>
            <a:ext cx="5245361" cy="5245361"/>
          </a:xfrm>
          <a:custGeom>
            <a:avLst/>
            <a:gdLst/>
            <a:ahLst/>
            <a:cxnLst/>
            <a:rect l="l" t="t" r="r" b="b"/>
            <a:pathLst>
              <a:path w="5245361" h="5245361">
                <a:moveTo>
                  <a:pt x="0" y="0"/>
                </a:moveTo>
                <a:lnTo>
                  <a:pt x="5245362" y="0"/>
                </a:lnTo>
                <a:lnTo>
                  <a:pt x="5245362" y="5245361"/>
                </a:lnTo>
                <a:lnTo>
                  <a:pt x="0" y="5245361"/>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229076" y="12765"/>
            <a:ext cx="12456831" cy="1119218"/>
          </a:xfrm>
          <a:prstGeom prst="rect">
            <a:avLst/>
          </a:prstGeom>
        </p:spPr>
        <p:txBody>
          <a:bodyPr lIns="0" tIns="0" rIns="0" bIns="0" rtlCol="0" anchor="t">
            <a:spAutoFit/>
          </a:bodyPr>
          <a:lstStyle/>
          <a:p>
            <a:pPr>
              <a:lnSpc>
                <a:spcPts val="9185"/>
              </a:lnSpc>
            </a:pPr>
            <a:r>
              <a:rPr lang="en-US" sz="6561">
                <a:solidFill>
                  <a:srgbClr val="FFFFFF"/>
                </a:solidFill>
                <a:latin typeface="HK Grotesk Medium"/>
              </a:rPr>
              <a:t>Pharmacist Renewal Fingerprints</a:t>
            </a:r>
          </a:p>
        </p:txBody>
      </p:sp>
      <p:sp>
        <p:nvSpPr>
          <p:cNvPr id="11" name="TextBox 11"/>
          <p:cNvSpPr txBox="1"/>
          <p:nvPr/>
        </p:nvSpPr>
        <p:spPr>
          <a:xfrm>
            <a:off x="12938911" y="3261146"/>
            <a:ext cx="4269957" cy="1036867"/>
          </a:xfrm>
          <a:prstGeom prst="rect">
            <a:avLst/>
          </a:prstGeom>
        </p:spPr>
        <p:txBody>
          <a:bodyPr lIns="0" tIns="0" rIns="0" bIns="0" rtlCol="0" anchor="t">
            <a:spAutoFit/>
          </a:bodyPr>
          <a:lstStyle/>
          <a:p>
            <a:pPr algn="ctr">
              <a:lnSpc>
                <a:spcPts val="8474"/>
              </a:lnSpc>
            </a:pPr>
            <a:r>
              <a:rPr lang="en-US" sz="6053">
                <a:solidFill>
                  <a:srgbClr val="FFFFFF"/>
                </a:solidFill>
                <a:latin typeface="Vesper Libre Bold"/>
              </a:rPr>
              <a:t>Learn More</a:t>
            </a:r>
          </a:p>
        </p:txBody>
      </p:sp>
      <p:grpSp>
        <p:nvGrpSpPr>
          <p:cNvPr id="12" name="Group 12"/>
          <p:cNvGrpSpPr/>
          <p:nvPr/>
        </p:nvGrpSpPr>
        <p:grpSpPr>
          <a:xfrm>
            <a:off x="491075" y="1554373"/>
            <a:ext cx="6089971" cy="1323168"/>
            <a:chOff x="0" y="0"/>
            <a:chExt cx="8119961" cy="1764224"/>
          </a:xfrm>
        </p:grpSpPr>
        <p:sp>
          <p:nvSpPr>
            <p:cNvPr id="13" name="TextBox 13"/>
            <p:cNvSpPr txBox="1"/>
            <p:nvPr/>
          </p:nvSpPr>
          <p:spPr>
            <a:xfrm>
              <a:off x="0" y="-66675"/>
              <a:ext cx="8119961"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Overview</a:t>
              </a:r>
            </a:p>
          </p:txBody>
        </p:sp>
        <p:sp>
          <p:nvSpPr>
            <p:cNvPr id="14" name="TextBox 14"/>
            <p:cNvSpPr txBox="1"/>
            <p:nvPr/>
          </p:nvSpPr>
          <p:spPr>
            <a:xfrm>
              <a:off x="0" y="823313"/>
              <a:ext cx="8119961" cy="940911"/>
            </a:xfrm>
            <a:prstGeom prst="rect">
              <a:avLst/>
            </a:prstGeom>
          </p:spPr>
          <p:txBody>
            <a:bodyPr lIns="0" tIns="0" rIns="0" bIns="0" rtlCol="0" anchor="t">
              <a:spAutoFit/>
            </a:bodyPr>
            <a:lstStyle/>
            <a:p>
              <a:pPr>
                <a:lnSpc>
                  <a:spcPts val="2939"/>
                </a:lnSpc>
              </a:pPr>
              <a:r>
                <a:rPr lang="en-US" sz="2099">
                  <a:solidFill>
                    <a:srgbClr val="000000"/>
                  </a:solidFill>
                  <a:latin typeface="HK Grotesk Light"/>
                </a:rPr>
                <a:t>Required per statutory requirement set out in Texas Occupations Code, Sec 602.2101</a:t>
              </a:r>
            </a:p>
          </p:txBody>
        </p:sp>
      </p:grpSp>
      <p:grpSp>
        <p:nvGrpSpPr>
          <p:cNvPr id="15" name="Group 15"/>
          <p:cNvGrpSpPr/>
          <p:nvPr/>
        </p:nvGrpSpPr>
        <p:grpSpPr>
          <a:xfrm>
            <a:off x="491075" y="3796420"/>
            <a:ext cx="6745744" cy="1714289"/>
            <a:chOff x="0" y="0"/>
            <a:chExt cx="8994326" cy="2285718"/>
          </a:xfrm>
        </p:grpSpPr>
        <p:sp>
          <p:nvSpPr>
            <p:cNvPr id="16" name="TextBox 16"/>
            <p:cNvSpPr txBox="1"/>
            <p:nvPr/>
          </p:nvSpPr>
          <p:spPr>
            <a:xfrm>
              <a:off x="0" y="-66675"/>
              <a:ext cx="8994326"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Which pharmacists are affected?</a:t>
              </a:r>
            </a:p>
          </p:txBody>
        </p:sp>
        <p:sp>
          <p:nvSpPr>
            <p:cNvPr id="17" name="TextBox 17"/>
            <p:cNvSpPr txBox="1"/>
            <p:nvPr/>
          </p:nvSpPr>
          <p:spPr>
            <a:xfrm>
              <a:off x="0" y="823313"/>
              <a:ext cx="8994326" cy="1462405"/>
            </a:xfrm>
            <a:prstGeom prst="rect">
              <a:avLst/>
            </a:prstGeom>
          </p:spPr>
          <p:txBody>
            <a:bodyPr lIns="0" tIns="0" rIns="0" bIns="0" rtlCol="0" anchor="t">
              <a:spAutoFit/>
            </a:bodyPr>
            <a:lstStyle/>
            <a:p>
              <a:pPr>
                <a:lnSpc>
                  <a:spcPts val="2940"/>
                </a:lnSpc>
              </a:pPr>
              <a:r>
                <a:rPr lang="en-US" sz="2100">
                  <a:solidFill>
                    <a:srgbClr val="000000"/>
                  </a:solidFill>
                  <a:latin typeface="HK Grotesk Light"/>
                </a:rPr>
                <a:t>A fingerprint background check will be required prior to the completion of your TSBP license renewal if your initial fingerprints were completed </a:t>
              </a:r>
              <a:r>
                <a:rPr lang="en-US" sz="2100">
                  <a:solidFill>
                    <a:srgbClr val="000000"/>
                  </a:solidFill>
                  <a:latin typeface="HK Grotesk Light Bold"/>
                </a:rPr>
                <a:t>before </a:t>
              </a:r>
              <a:r>
                <a:rPr lang="en-US" sz="2100">
                  <a:solidFill>
                    <a:srgbClr val="DC3C4D"/>
                  </a:solidFill>
                  <a:latin typeface="HK Grotesk Light Bold"/>
                </a:rPr>
                <a:t>June 1, 2015</a:t>
              </a:r>
            </a:p>
          </p:txBody>
        </p:sp>
      </p:grpSp>
      <p:grpSp>
        <p:nvGrpSpPr>
          <p:cNvPr id="18" name="Group 18"/>
          <p:cNvGrpSpPr/>
          <p:nvPr/>
        </p:nvGrpSpPr>
        <p:grpSpPr>
          <a:xfrm>
            <a:off x="491075" y="6429586"/>
            <a:ext cx="9791097" cy="2828714"/>
            <a:chOff x="0" y="0"/>
            <a:chExt cx="13054796" cy="3771618"/>
          </a:xfrm>
        </p:grpSpPr>
        <p:sp>
          <p:nvSpPr>
            <p:cNvPr id="19" name="TextBox 19"/>
            <p:cNvSpPr txBox="1"/>
            <p:nvPr/>
          </p:nvSpPr>
          <p:spPr>
            <a:xfrm>
              <a:off x="0" y="-66675"/>
              <a:ext cx="13054796" cy="708395"/>
            </a:xfrm>
            <a:prstGeom prst="rect">
              <a:avLst/>
            </a:prstGeom>
          </p:spPr>
          <p:txBody>
            <a:bodyPr lIns="0" tIns="0" rIns="0" bIns="0" rtlCol="0" anchor="t">
              <a:spAutoFit/>
            </a:bodyPr>
            <a:lstStyle/>
            <a:p>
              <a:pPr>
                <a:lnSpc>
                  <a:spcPts val="4479"/>
                </a:lnSpc>
              </a:pPr>
              <a:r>
                <a:rPr lang="en-US" sz="3199">
                  <a:solidFill>
                    <a:srgbClr val="000342"/>
                  </a:solidFill>
                  <a:latin typeface="HK Grotesk Medium"/>
                </a:rPr>
                <a:t>More details</a:t>
              </a:r>
            </a:p>
          </p:txBody>
        </p:sp>
        <p:sp>
          <p:nvSpPr>
            <p:cNvPr id="20" name="TextBox 20"/>
            <p:cNvSpPr txBox="1"/>
            <p:nvPr/>
          </p:nvSpPr>
          <p:spPr>
            <a:xfrm>
              <a:off x="0" y="823313"/>
              <a:ext cx="13054796" cy="294830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000000"/>
                  </a:solidFill>
                  <a:latin typeface="HK Grotesk Light"/>
                </a:rPr>
                <a:t>This is a </a:t>
              </a:r>
              <a:r>
                <a:rPr lang="en-US" sz="2100">
                  <a:solidFill>
                    <a:srgbClr val="DC3C4D"/>
                  </a:solidFill>
                  <a:latin typeface="HK Grotesk Light"/>
                </a:rPr>
                <a:t>one-time</a:t>
              </a:r>
              <a:r>
                <a:rPr lang="en-US" sz="2100">
                  <a:solidFill>
                    <a:srgbClr val="000000"/>
                  </a:solidFill>
                  <a:latin typeface="HK Grotesk Light"/>
                </a:rPr>
                <a:t> requirement</a:t>
              </a:r>
            </a:p>
            <a:p>
              <a:pPr marL="453390" lvl="1" indent="-226695">
                <a:lnSpc>
                  <a:spcPts val="2940"/>
                </a:lnSpc>
                <a:buFont typeface="Arial"/>
                <a:buChar char="•"/>
              </a:pPr>
              <a:r>
                <a:rPr lang="en-US" sz="2100">
                  <a:solidFill>
                    <a:srgbClr val="000000"/>
                  </a:solidFill>
                  <a:latin typeface="HK Grotesk Light"/>
                </a:rPr>
                <a:t>If affected by this requirement, you can complete it at any time before renewal--email us for fingerprint information at </a:t>
              </a:r>
              <a:r>
                <a:rPr lang="en-US" sz="2100">
                  <a:solidFill>
                    <a:srgbClr val="DC3C4D"/>
                  </a:solidFill>
                  <a:latin typeface="HK Grotesk Light"/>
                </a:rPr>
                <a:t>fingerprints@pharmacy.texas.gov</a:t>
              </a:r>
              <a:r>
                <a:rPr lang="en-US" sz="2100">
                  <a:solidFill>
                    <a:srgbClr val="000000"/>
                  </a:solidFill>
                  <a:latin typeface="HK Grotesk Light"/>
                </a:rPr>
                <a:t> with:</a:t>
              </a:r>
            </a:p>
            <a:p>
              <a:pPr marL="906780" lvl="2" indent="-302260">
                <a:lnSpc>
                  <a:spcPts val="2940"/>
                </a:lnSpc>
                <a:buFont typeface="Arial"/>
                <a:buChar char="⚬"/>
              </a:pPr>
              <a:r>
                <a:rPr lang="en-US" sz="2100">
                  <a:solidFill>
                    <a:srgbClr val="000000"/>
                  </a:solidFill>
                  <a:latin typeface="HK Grotesk Light"/>
                </a:rPr>
                <a:t>Your license number</a:t>
              </a:r>
            </a:p>
            <a:p>
              <a:pPr marL="906780" lvl="2" indent="-302260">
                <a:lnSpc>
                  <a:spcPts val="2940"/>
                </a:lnSpc>
                <a:buFont typeface="Arial"/>
                <a:buChar char="⚬"/>
              </a:pPr>
              <a:r>
                <a:rPr lang="en-US" sz="2100">
                  <a:solidFill>
                    <a:srgbClr val="000000"/>
                  </a:solidFill>
                  <a:latin typeface="HK Grotesk Light"/>
                </a:rPr>
                <a:t>Your full name</a:t>
              </a:r>
            </a:p>
            <a:p>
              <a:pPr marL="906780" lvl="2" indent="-302260">
                <a:lnSpc>
                  <a:spcPts val="2940"/>
                </a:lnSpc>
                <a:buFont typeface="Arial"/>
                <a:buChar char="⚬"/>
              </a:pPr>
              <a:r>
                <a:rPr lang="en-US" sz="2100">
                  <a:solidFill>
                    <a:srgbClr val="000000"/>
                  </a:solidFill>
                  <a:latin typeface="HK Grotesk Light"/>
                </a:rPr>
                <a:t>Note that you are requesting a link to register for fingerprints.</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B09638D-DAC6-1657-6402-77D4468C71D0}"/>
              </a:ext>
            </a:extLst>
          </p:cNvPr>
          <p:cNvSpPr txBox="1">
            <a:spLocks noGrp="1"/>
          </p:cNvSpPr>
          <p:nvPr>
            <p:ph type="title"/>
          </p:nvPr>
        </p:nvSpPr>
        <p:spPr>
          <a:xfrm>
            <a:off x="666357" y="408504"/>
            <a:ext cx="3571875" cy="3152775"/>
          </a:xfrm>
          <a:prstGeom prst="rect">
            <a:avLst/>
          </a:prstGeom>
        </p:spPr>
        <p:txBody>
          <a:bodyPr vert="horz" lIns="91440" tIns="45720" rIns="91440" bIns="45720" rtlCol="0" anchor="ctr">
            <a:normAutofit/>
          </a:bodyPr>
          <a:lstStyle/>
          <a:p>
            <a:pPr>
              <a:lnSpc>
                <a:spcPct val="90000"/>
              </a:lnSpc>
            </a:pPr>
            <a:r>
              <a:rPr lang="en-US" sz="4200" b="1" kern="1200" dirty="0">
                <a:solidFill>
                  <a:srgbClr val="FF0000"/>
                </a:solidFill>
                <a:latin typeface="+mj-lt"/>
                <a:ea typeface="+mj-ea"/>
                <a:cs typeface="+mj-cs"/>
              </a:rPr>
              <a:t>11G3HG</a:t>
            </a:r>
          </a:p>
        </p:txBody>
      </p:sp>
      <p:sp>
        <p:nvSpPr>
          <p:cNvPr id="22" name="Rectangle 21">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02258"/>
            <a:ext cx="192024" cy="9808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67857" y="2178969"/>
            <a:ext cx="21945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6588A33-47BC-1BB0-A2FA-D3F3AEA60FAF}"/>
              </a:ext>
            </a:extLst>
          </p:cNvPr>
          <p:cNvSpPr>
            <a:spLocks noGrp="1"/>
          </p:cNvSpPr>
          <p:nvPr>
            <p:ph type="body" sz="half" idx="2"/>
          </p:nvPr>
        </p:nvSpPr>
        <p:spPr>
          <a:xfrm>
            <a:off x="4736307" y="618681"/>
            <a:ext cx="4864893" cy="3152775"/>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600" dirty="0"/>
              <a:t>TSBP Fingerprint Service Code</a:t>
            </a:r>
          </a:p>
        </p:txBody>
      </p:sp>
      <p:pic>
        <p:nvPicPr>
          <p:cNvPr id="8" name="Content Placeholder 7" descr="A magnifying glass over a fingerprint&#10;&#10;Description automatically generated">
            <a:extLst>
              <a:ext uri="{FF2B5EF4-FFF2-40B4-BE49-F238E27FC236}">
                <a16:creationId xmlns:a16="http://schemas.microsoft.com/office/drawing/2014/main" id="{A737FED0-0A47-6425-176D-9454D830699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3801" b="2"/>
          <a:stretch/>
        </p:blipFill>
        <p:spPr>
          <a:xfrm>
            <a:off x="20" y="4439445"/>
            <a:ext cx="9601181" cy="5847555"/>
          </a:xfrm>
          <a:prstGeom prst="rect">
            <a:avLst/>
          </a:prstGeom>
        </p:spPr>
      </p:pic>
      <p:pic>
        <p:nvPicPr>
          <p:cNvPr id="9" name="Picture 2" descr="image">
            <a:extLst>
              <a:ext uri="{FF2B5EF4-FFF2-40B4-BE49-F238E27FC236}">
                <a16:creationId xmlns:a16="http://schemas.microsoft.com/office/drawing/2014/main" id="{8DA3A607-F324-E1BA-447F-1C01D17234D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2" b="1517"/>
          <a:stretch/>
        </p:blipFill>
        <p:spPr bwMode="auto">
          <a:xfrm>
            <a:off x="10118467" y="328190"/>
            <a:ext cx="7671458" cy="939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291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13924"/>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0" y="532988"/>
            <a:ext cx="9372065" cy="2927140"/>
            <a:chOff x="0" y="0"/>
            <a:chExt cx="1885911" cy="589019"/>
          </a:xfrm>
        </p:grpSpPr>
        <p:sp>
          <p:nvSpPr>
            <p:cNvPr id="6" name="Freeform 6"/>
            <p:cNvSpPr/>
            <p:nvPr/>
          </p:nvSpPr>
          <p:spPr>
            <a:xfrm>
              <a:off x="0" y="0"/>
              <a:ext cx="1885911" cy="589019"/>
            </a:xfrm>
            <a:custGeom>
              <a:avLst/>
              <a:gdLst/>
              <a:ahLst/>
              <a:cxnLst/>
              <a:rect l="l" t="t" r="r" b="b"/>
              <a:pathLst>
                <a:path w="1885911" h="589019">
                  <a:moveTo>
                    <a:pt x="0" y="0"/>
                  </a:moveTo>
                  <a:lnTo>
                    <a:pt x="1885911" y="0"/>
                  </a:lnTo>
                  <a:lnTo>
                    <a:pt x="1885911" y="589019"/>
                  </a:lnTo>
                  <a:lnTo>
                    <a:pt x="0" y="589019"/>
                  </a:lnTo>
                  <a:close/>
                </a:path>
              </a:pathLst>
            </a:custGeom>
            <a:solidFill>
              <a:srgbClr val="000342"/>
            </a:solidFill>
          </p:spPr>
          <p:txBody>
            <a:bodyPr/>
            <a:lstStyle/>
            <a:p>
              <a:endParaRPr lang="en-US"/>
            </a:p>
          </p:txBody>
        </p:sp>
      </p:grpSp>
      <p:sp>
        <p:nvSpPr>
          <p:cNvPr id="7" name="TextBox 7"/>
          <p:cNvSpPr txBox="1"/>
          <p:nvPr/>
        </p:nvSpPr>
        <p:spPr>
          <a:xfrm>
            <a:off x="373316" y="794012"/>
            <a:ext cx="8770684" cy="2281268"/>
          </a:xfrm>
          <a:prstGeom prst="rect">
            <a:avLst/>
          </a:prstGeom>
        </p:spPr>
        <p:txBody>
          <a:bodyPr lIns="0" tIns="0" rIns="0" bIns="0" rtlCol="0" anchor="t">
            <a:spAutoFit/>
          </a:bodyPr>
          <a:lstStyle/>
          <a:p>
            <a:pPr>
              <a:lnSpc>
                <a:spcPts val="9185"/>
              </a:lnSpc>
            </a:pPr>
            <a:r>
              <a:rPr lang="en-US" sz="6561">
                <a:solidFill>
                  <a:srgbClr val="FFFFFF"/>
                </a:solidFill>
                <a:latin typeface="HK Grotesk Medium"/>
              </a:rPr>
              <a:t>Scams Targeting Pharmacy Professionals</a:t>
            </a:r>
          </a:p>
        </p:txBody>
      </p:sp>
      <p:grpSp>
        <p:nvGrpSpPr>
          <p:cNvPr id="8" name="Group 8"/>
          <p:cNvGrpSpPr/>
          <p:nvPr/>
        </p:nvGrpSpPr>
        <p:grpSpPr>
          <a:xfrm rot="5400000">
            <a:off x="7440988" y="9299125"/>
            <a:ext cx="3395545" cy="148253"/>
            <a:chOff x="0" y="0"/>
            <a:chExt cx="13089503" cy="571500"/>
          </a:xfrm>
        </p:grpSpPr>
        <p:sp>
          <p:nvSpPr>
            <p:cNvPr id="9" name="Freeform 9"/>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10" name="Group 10"/>
          <p:cNvGrpSpPr/>
          <p:nvPr/>
        </p:nvGrpSpPr>
        <p:grpSpPr>
          <a:xfrm rot="5400000">
            <a:off x="7764459" y="1189283"/>
            <a:ext cx="2748604" cy="148253"/>
            <a:chOff x="0" y="0"/>
            <a:chExt cx="10595607" cy="571500"/>
          </a:xfrm>
        </p:grpSpPr>
        <p:sp>
          <p:nvSpPr>
            <p:cNvPr id="11" name="Freeform 11"/>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grpSp>
        <p:nvGrpSpPr>
          <p:cNvPr id="12" name="Group 12"/>
          <p:cNvGrpSpPr/>
          <p:nvPr/>
        </p:nvGrpSpPr>
        <p:grpSpPr>
          <a:xfrm>
            <a:off x="0" y="8888754"/>
            <a:ext cx="18288000" cy="1398246"/>
            <a:chOff x="0" y="0"/>
            <a:chExt cx="3680037" cy="281365"/>
          </a:xfrm>
        </p:grpSpPr>
        <p:sp>
          <p:nvSpPr>
            <p:cNvPr id="13" name="Freeform 13"/>
            <p:cNvSpPr/>
            <p:nvPr/>
          </p:nvSpPr>
          <p:spPr>
            <a:xfrm>
              <a:off x="0" y="0"/>
              <a:ext cx="3680037" cy="281365"/>
            </a:xfrm>
            <a:custGeom>
              <a:avLst/>
              <a:gdLst/>
              <a:ahLst/>
              <a:cxnLst/>
              <a:rect l="l" t="t" r="r" b="b"/>
              <a:pathLst>
                <a:path w="3680037" h="281365">
                  <a:moveTo>
                    <a:pt x="0" y="0"/>
                  </a:moveTo>
                  <a:lnTo>
                    <a:pt x="3680037" y="0"/>
                  </a:lnTo>
                  <a:lnTo>
                    <a:pt x="3680037" y="281365"/>
                  </a:lnTo>
                  <a:lnTo>
                    <a:pt x="0" y="281365"/>
                  </a:lnTo>
                  <a:close/>
                </a:path>
              </a:pathLst>
            </a:custGeom>
            <a:solidFill>
              <a:srgbClr val="000342"/>
            </a:solidFill>
          </p:spPr>
          <p:txBody>
            <a:bodyPr/>
            <a:lstStyle/>
            <a:p>
              <a:endParaRPr lang="en-US"/>
            </a:p>
          </p:txBody>
        </p:sp>
      </p:grpSp>
      <p:sp>
        <p:nvSpPr>
          <p:cNvPr id="14" name="TextBox 14"/>
          <p:cNvSpPr txBox="1"/>
          <p:nvPr/>
        </p:nvSpPr>
        <p:spPr>
          <a:xfrm>
            <a:off x="631299" y="9007531"/>
            <a:ext cx="17025402" cy="1036867"/>
          </a:xfrm>
          <a:prstGeom prst="rect">
            <a:avLst/>
          </a:prstGeom>
        </p:spPr>
        <p:txBody>
          <a:bodyPr lIns="0" tIns="0" rIns="0" bIns="0" rtlCol="0" anchor="t">
            <a:spAutoFit/>
          </a:bodyPr>
          <a:lstStyle/>
          <a:p>
            <a:pPr algn="ctr">
              <a:lnSpc>
                <a:spcPts val="8474"/>
              </a:lnSpc>
            </a:pPr>
            <a:r>
              <a:rPr lang="en-US" sz="6053">
                <a:solidFill>
                  <a:srgbClr val="FFFFFF"/>
                </a:solidFill>
                <a:latin typeface="Vesper Libre Bold"/>
              </a:rPr>
              <a:t>pharmacy.texas.gov</a:t>
            </a:r>
            <a:r>
              <a:rPr lang="en-US" sz="6053">
                <a:solidFill>
                  <a:srgbClr val="DC3C4D"/>
                </a:solidFill>
                <a:latin typeface="Vesper Libre Bold"/>
              </a:rPr>
              <a:t>/news/scams.asp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C931-725F-FB22-7F3A-22CD5B82F491}"/>
            </a:ext>
          </a:extLst>
        </p:cNvPr>
        <p:cNvGrpSpPr/>
        <p:nvPr/>
      </p:nvGrpSpPr>
      <p:grpSpPr>
        <a:xfrm>
          <a:off x="0" y="0"/>
          <a:ext cx="0" cy="0"/>
          <a:chOff x="0" y="0"/>
          <a:chExt cx="0" cy="0"/>
        </a:xfrm>
      </p:grpSpPr>
      <p:sp>
        <p:nvSpPr>
          <p:cNvPr id="24" name="Freeform 22">
            <a:extLst>
              <a:ext uri="{FF2B5EF4-FFF2-40B4-BE49-F238E27FC236}">
                <a16:creationId xmlns:a16="http://schemas.microsoft.com/office/drawing/2014/main" id="{80860583-F446-7C4C-F694-066832637CC1}"/>
              </a:ext>
            </a:extLst>
          </p:cNvPr>
          <p:cNvSpPr/>
          <p:nvPr/>
        </p:nvSpPr>
        <p:spPr>
          <a:xfrm>
            <a:off x="11597379" y="2865122"/>
            <a:ext cx="6923762" cy="5465219"/>
          </a:xfrm>
          <a:custGeom>
            <a:avLst/>
            <a:gdLst/>
            <a:ahLst/>
            <a:cxnLst/>
            <a:rect l="l" t="t" r="r" b="b"/>
            <a:pathLst>
              <a:path w="6923762" h="5465219">
                <a:moveTo>
                  <a:pt x="0" y="0"/>
                </a:moveTo>
                <a:lnTo>
                  <a:pt x="6923762" y="0"/>
                </a:lnTo>
                <a:lnTo>
                  <a:pt x="6923762" y="5465219"/>
                </a:lnTo>
                <a:lnTo>
                  <a:pt x="0" y="5465219"/>
                </a:lnTo>
                <a:lnTo>
                  <a:pt x="0" y="0"/>
                </a:lnTo>
                <a:close/>
              </a:path>
            </a:pathLst>
          </a:custGeom>
          <a:blipFill>
            <a:blip r:embed="rId3"/>
            <a:stretch>
              <a:fillRect l="-9237" r="-9237"/>
            </a:stretch>
          </a:blipFill>
        </p:spPr>
        <p:txBody>
          <a:bodyPr/>
          <a:lstStyle/>
          <a:p>
            <a:endParaRPr lang="en-US"/>
          </a:p>
        </p:txBody>
      </p:sp>
      <p:grpSp>
        <p:nvGrpSpPr>
          <p:cNvPr id="2" name="Group 2">
            <a:extLst>
              <a:ext uri="{FF2B5EF4-FFF2-40B4-BE49-F238E27FC236}">
                <a16:creationId xmlns:a16="http://schemas.microsoft.com/office/drawing/2014/main" id="{95829094-9426-2913-AC31-E008FA4376BC}"/>
              </a:ext>
            </a:extLst>
          </p:cNvPr>
          <p:cNvGrpSpPr/>
          <p:nvPr/>
        </p:nvGrpSpPr>
        <p:grpSpPr>
          <a:xfrm>
            <a:off x="16999709" y="-67120"/>
            <a:ext cx="1401815" cy="10434938"/>
            <a:chOff x="0" y="0"/>
            <a:chExt cx="326008" cy="2426767"/>
          </a:xfrm>
        </p:grpSpPr>
        <p:sp>
          <p:nvSpPr>
            <p:cNvPr id="3" name="Freeform 3">
              <a:extLst>
                <a:ext uri="{FF2B5EF4-FFF2-40B4-BE49-F238E27FC236}">
                  <a16:creationId xmlns:a16="http://schemas.microsoft.com/office/drawing/2014/main" id="{DD9F0270-49A4-4523-168F-E65E66362789}"/>
                </a:ext>
              </a:extLst>
            </p:cNvPr>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a:extLst>
              <a:ext uri="{FF2B5EF4-FFF2-40B4-BE49-F238E27FC236}">
                <a16:creationId xmlns:a16="http://schemas.microsoft.com/office/drawing/2014/main" id="{F2B0B9A4-3F54-B59F-4036-7B0865B86148}"/>
              </a:ext>
            </a:extLst>
          </p:cNvPr>
          <p:cNvGrpSpPr/>
          <p:nvPr/>
        </p:nvGrpSpPr>
        <p:grpSpPr>
          <a:xfrm rot="5400000">
            <a:off x="16479455" y="-182208"/>
            <a:ext cx="1046645" cy="148253"/>
            <a:chOff x="0" y="0"/>
            <a:chExt cx="4034716" cy="571500"/>
          </a:xfrm>
        </p:grpSpPr>
        <p:sp>
          <p:nvSpPr>
            <p:cNvPr id="5" name="Freeform 5">
              <a:extLst>
                <a:ext uri="{FF2B5EF4-FFF2-40B4-BE49-F238E27FC236}">
                  <a16:creationId xmlns:a16="http://schemas.microsoft.com/office/drawing/2014/main" id="{E584B9A2-895F-3762-D26D-CA950DC743BE}"/>
                </a:ext>
              </a:extLst>
            </p:cNvPr>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a:extLst>
              <a:ext uri="{FF2B5EF4-FFF2-40B4-BE49-F238E27FC236}">
                <a16:creationId xmlns:a16="http://schemas.microsoft.com/office/drawing/2014/main" id="{B7D9D617-1BFE-9AFB-9DE3-5A3FD951533F}"/>
              </a:ext>
            </a:extLst>
          </p:cNvPr>
          <p:cNvGrpSpPr/>
          <p:nvPr/>
        </p:nvGrpSpPr>
        <p:grpSpPr>
          <a:xfrm rot="5400000">
            <a:off x="3477178" y="5310125"/>
            <a:ext cx="11333645" cy="148253"/>
            <a:chOff x="0" y="0"/>
            <a:chExt cx="43690120" cy="571500"/>
          </a:xfrm>
        </p:grpSpPr>
        <p:sp>
          <p:nvSpPr>
            <p:cNvPr id="7" name="Freeform 7">
              <a:extLst>
                <a:ext uri="{FF2B5EF4-FFF2-40B4-BE49-F238E27FC236}">
                  <a16:creationId xmlns:a16="http://schemas.microsoft.com/office/drawing/2014/main" id="{BBA1F9AC-78C0-A128-E7BD-F3B6A7AA3564}"/>
                </a:ext>
              </a:extLst>
            </p:cNvPr>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a:extLst>
              <a:ext uri="{FF2B5EF4-FFF2-40B4-BE49-F238E27FC236}">
                <a16:creationId xmlns:a16="http://schemas.microsoft.com/office/drawing/2014/main" id="{7481DB87-07DD-9733-1240-E2D41E0E9767}"/>
              </a:ext>
            </a:extLst>
          </p:cNvPr>
          <p:cNvGrpSpPr/>
          <p:nvPr/>
        </p:nvGrpSpPr>
        <p:grpSpPr>
          <a:xfrm rot="5400000">
            <a:off x="-4380181" y="5310125"/>
            <a:ext cx="11333645" cy="148253"/>
            <a:chOff x="0" y="0"/>
            <a:chExt cx="43690120" cy="571500"/>
          </a:xfrm>
        </p:grpSpPr>
        <p:sp>
          <p:nvSpPr>
            <p:cNvPr id="9" name="Freeform 9">
              <a:extLst>
                <a:ext uri="{FF2B5EF4-FFF2-40B4-BE49-F238E27FC236}">
                  <a16:creationId xmlns:a16="http://schemas.microsoft.com/office/drawing/2014/main" id="{036E4A2A-56FA-F7F2-B8B1-F31DAD890E8F}"/>
                </a:ext>
              </a:extLst>
            </p:cNvPr>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a:extLst>
              <a:ext uri="{FF2B5EF4-FFF2-40B4-BE49-F238E27FC236}">
                <a16:creationId xmlns:a16="http://schemas.microsoft.com/office/drawing/2014/main" id="{05E86C00-1E68-0468-B13E-8563972A818F}"/>
              </a:ext>
            </a:extLst>
          </p:cNvPr>
          <p:cNvGrpSpPr/>
          <p:nvPr/>
        </p:nvGrpSpPr>
        <p:grpSpPr>
          <a:xfrm rot="5400000">
            <a:off x="820469" y="8397850"/>
            <a:ext cx="932345" cy="148253"/>
            <a:chOff x="0" y="0"/>
            <a:chExt cx="3594100" cy="571500"/>
          </a:xfrm>
        </p:grpSpPr>
        <p:sp>
          <p:nvSpPr>
            <p:cNvPr id="11" name="Freeform 11">
              <a:extLst>
                <a:ext uri="{FF2B5EF4-FFF2-40B4-BE49-F238E27FC236}">
                  <a16:creationId xmlns:a16="http://schemas.microsoft.com/office/drawing/2014/main" id="{EBAAEB88-D1C6-FE4B-CFEF-66E1A9712890}"/>
                </a:ext>
              </a:extLst>
            </p:cNvPr>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a:extLst>
              <a:ext uri="{FF2B5EF4-FFF2-40B4-BE49-F238E27FC236}">
                <a16:creationId xmlns:a16="http://schemas.microsoft.com/office/drawing/2014/main" id="{6693AF2F-3780-7FEE-64B1-453C51EFD15F}"/>
              </a:ext>
            </a:extLst>
          </p:cNvPr>
          <p:cNvGrpSpPr/>
          <p:nvPr/>
        </p:nvGrpSpPr>
        <p:grpSpPr>
          <a:xfrm rot="5400000">
            <a:off x="8527304" y="-275581"/>
            <a:ext cx="1233392" cy="148253"/>
            <a:chOff x="0" y="0"/>
            <a:chExt cx="4754608" cy="571500"/>
          </a:xfrm>
        </p:grpSpPr>
        <p:sp>
          <p:nvSpPr>
            <p:cNvPr id="13" name="Freeform 13">
              <a:extLst>
                <a:ext uri="{FF2B5EF4-FFF2-40B4-BE49-F238E27FC236}">
                  <a16:creationId xmlns:a16="http://schemas.microsoft.com/office/drawing/2014/main" id="{0A5B7337-573E-0C55-FEF2-6AB97CC9B4BA}"/>
                </a:ext>
              </a:extLst>
            </p:cNvPr>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a:extLst>
              <a:ext uri="{FF2B5EF4-FFF2-40B4-BE49-F238E27FC236}">
                <a16:creationId xmlns:a16="http://schemas.microsoft.com/office/drawing/2014/main" id="{A29A2B2C-3D38-3928-5569-6125F6F21581}"/>
              </a:ext>
            </a:extLst>
          </p:cNvPr>
          <p:cNvGrpSpPr/>
          <p:nvPr/>
        </p:nvGrpSpPr>
        <p:grpSpPr>
          <a:xfrm rot="5400000">
            <a:off x="8527304" y="10429330"/>
            <a:ext cx="1233392" cy="148253"/>
            <a:chOff x="0" y="0"/>
            <a:chExt cx="4754608" cy="571500"/>
          </a:xfrm>
        </p:grpSpPr>
        <p:sp>
          <p:nvSpPr>
            <p:cNvPr id="15" name="Freeform 15">
              <a:extLst>
                <a:ext uri="{FF2B5EF4-FFF2-40B4-BE49-F238E27FC236}">
                  <a16:creationId xmlns:a16="http://schemas.microsoft.com/office/drawing/2014/main" id="{F7306D23-6168-6E31-E8B7-1AE52D16ECAD}"/>
                </a:ext>
              </a:extLst>
            </p:cNvPr>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a:extLst>
              <a:ext uri="{FF2B5EF4-FFF2-40B4-BE49-F238E27FC236}">
                <a16:creationId xmlns:a16="http://schemas.microsoft.com/office/drawing/2014/main" id="{51A75080-4DDB-84C1-4383-B3114FC16F50}"/>
              </a:ext>
            </a:extLst>
          </p:cNvPr>
          <p:cNvGrpSpPr/>
          <p:nvPr/>
        </p:nvGrpSpPr>
        <p:grpSpPr>
          <a:xfrm>
            <a:off x="1525889" y="4319249"/>
            <a:ext cx="9788520" cy="1517873"/>
            <a:chOff x="0" y="-66675"/>
            <a:chExt cx="13051360" cy="2023831"/>
          </a:xfrm>
        </p:grpSpPr>
        <p:sp>
          <p:nvSpPr>
            <p:cNvPr id="17" name="TextBox 17">
              <a:extLst>
                <a:ext uri="{FF2B5EF4-FFF2-40B4-BE49-F238E27FC236}">
                  <a16:creationId xmlns:a16="http://schemas.microsoft.com/office/drawing/2014/main" id="{66C8EF8E-17BF-0418-E258-BE6190C978EB}"/>
                </a:ext>
              </a:extLst>
            </p:cNvPr>
            <p:cNvSpPr txBox="1"/>
            <p:nvPr/>
          </p:nvSpPr>
          <p:spPr>
            <a:xfrm>
              <a:off x="0" y="-66675"/>
              <a:ext cx="13051360" cy="757559"/>
            </a:xfrm>
            <a:prstGeom prst="rect">
              <a:avLst/>
            </a:prstGeom>
          </p:spPr>
          <p:txBody>
            <a:bodyPr lIns="0" tIns="0" rIns="0" bIns="0" rtlCol="0" anchor="t">
              <a:spAutoFit/>
            </a:bodyPr>
            <a:lstStyle/>
            <a:p>
              <a:pPr>
                <a:lnSpc>
                  <a:spcPts val="4578"/>
                </a:lnSpc>
              </a:pPr>
              <a:r>
                <a:rPr lang="en-US" sz="3270" dirty="0">
                  <a:solidFill>
                    <a:srgbClr val="000000"/>
                  </a:solidFill>
                  <a:latin typeface="HK Grotesk Medium"/>
                  <a:ea typeface="HK Grotesk Medium"/>
                </a:rPr>
                <a:t>Board Rule §291.12</a:t>
              </a:r>
            </a:p>
          </p:txBody>
        </p:sp>
        <p:sp>
          <p:nvSpPr>
            <p:cNvPr id="18" name="TextBox 18">
              <a:extLst>
                <a:ext uri="{FF2B5EF4-FFF2-40B4-BE49-F238E27FC236}">
                  <a16:creationId xmlns:a16="http://schemas.microsoft.com/office/drawing/2014/main" id="{44095A39-96F8-C8C5-A0FF-882F91C3E194}"/>
                </a:ext>
              </a:extLst>
            </p:cNvPr>
            <p:cNvSpPr txBox="1"/>
            <p:nvPr/>
          </p:nvSpPr>
          <p:spPr>
            <a:xfrm>
              <a:off x="0" y="814108"/>
              <a:ext cx="13051360" cy="1143048"/>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rule specifies requirements for the delivery of prescription drugs to a patient or patient’s agent. </a:t>
              </a:r>
            </a:p>
          </p:txBody>
        </p:sp>
      </p:grpSp>
      <p:sp>
        <p:nvSpPr>
          <p:cNvPr id="19" name="TextBox 19">
            <a:extLst>
              <a:ext uri="{FF2B5EF4-FFF2-40B4-BE49-F238E27FC236}">
                <a16:creationId xmlns:a16="http://schemas.microsoft.com/office/drawing/2014/main" id="{3FF3F565-0238-4905-87F8-68D6366247A1}"/>
              </a:ext>
            </a:extLst>
          </p:cNvPr>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1" name="TextBox 21">
            <a:extLst>
              <a:ext uri="{FF2B5EF4-FFF2-40B4-BE49-F238E27FC236}">
                <a16:creationId xmlns:a16="http://schemas.microsoft.com/office/drawing/2014/main" id="{E124AEF3-0FC7-F961-A5FD-3CCFC632A56F}"/>
              </a:ext>
            </a:extLst>
          </p:cNvPr>
          <p:cNvSpPr txBox="1"/>
          <p:nvPr/>
        </p:nvSpPr>
        <p:spPr>
          <a:xfrm>
            <a:off x="1525889" y="1352752"/>
            <a:ext cx="15115721" cy="628377"/>
          </a:xfrm>
          <a:prstGeom prst="rect">
            <a:avLst/>
          </a:prstGeom>
        </p:spPr>
        <p:txBody>
          <a:bodyPr lIns="0" tIns="0" rIns="0" bIns="0" rtlCol="0" anchor="t">
            <a:spAutoFit/>
          </a:bodyPr>
          <a:lstStyle/>
          <a:p>
            <a:pPr>
              <a:lnSpc>
                <a:spcPts val="4864"/>
              </a:lnSpc>
            </a:pPr>
            <a:r>
              <a:rPr lang="en-US" sz="3860" spc="34" dirty="0">
                <a:solidFill>
                  <a:srgbClr val="000342"/>
                </a:solidFill>
                <a:latin typeface="Vesper Libre Bold"/>
              </a:rPr>
              <a:t>Rule Concerning Delivery of Prescription Drugs.</a:t>
            </a:r>
          </a:p>
        </p:txBody>
      </p:sp>
      <p:sp>
        <p:nvSpPr>
          <p:cNvPr id="22" name="TextBox 22">
            <a:extLst>
              <a:ext uri="{FF2B5EF4-FFF2-40B4-BE49-F238E27FC236}">
                <a16:creationId xmlns:a16="http://schemas.microsoft.com/office/drawing/2014/main" id="{BF2B9DB9-F7AE-5ED5-5619-B091C71022A6}"/>
              </a:ext>
            </a:extLst>
          </p:cNvPr>
          <p:cNvSpPr txBox="1"/>
          <p:nvPr/>
        </p:nvSpPr>
        <p:spPr>
          <a:xfrm>
            <a:off x="1525889" y="7774548"/>
            <a:ext cx="6770290" cy="1118191"/>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May 2024</a:t>
            </a:r>
          </a:p>
          <a:p>
            <a:pPr>
              <a:lnSpc>
                <a:spcPts val="4479"/>
              </a:lnSpc>
            </a:pPr>
            <a:r>
              <a:rPr lang="en-US" sz="3199" dirty="0">
                <a:solidFill>
                  <a:srgbClr val="000342"/>
                </a:solidFill>
                <a:latin typeface="HK Grotesk Medium"/>
              </a:rPr>
              <a:t>Effective: June 2024</a:t>
            </a:r>
          </a:p>
        </p:txBody>
      </p:sp>
    </p:spTree>
    <p:extLst>
      <p:ext uri="{BB962C8B-B14F-4D97-AF65-F5344CB8AC3E}">
        <p14:creationId xmlns:p14="http://schemas.microsoft.com/office/powerpoint/2010/main" val="3720412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6" r="-18357"/>
            </a:stretch>
          </a:blipFill>
        </p:spPr>
        <p:txBody>
          <a:bodyPr/>
          <a:lstStyle/>
          <a:p>
            <a:endParaRPr lang="en-US"/>
          </a:p>
        </p:txBody>
      </p:sp>
      <p:grpSp>
        <p:nvGrpSpPr>
          <p:cNvPr id="3" name="Group 3"/>
          <p:cNvGrpSpPr/>
          <p:nvPr/>
        </p:nvGrpSpPr>
        <p:grpSpPr>
          <a:xfrm rot="5400000">
            <a:off x="15911642" y="9905763"/>
            <a:ext cx="2182271" cy="148253"/>
            <a:chOff x="0" y="0"/>
            <a:chExt cx="8412445" cy="571500"/>
          </a:xfrm>
        </p:grpSpPr>
        <p:sp>
          <p:nvSpPr>
            <p:cNvPr id="4" name="Freeform 4"/>
            <p:cNvSpPr/>
            <p:nvPr/>
          </p:nvSpPr>
          <p:spPr>
            <a:xfrm>
              <a:off x="0" y="255270"/>
              <a:ext cx="8412445" cy="69850"/>
            </a:xfrm>
            <a:custGeom>
              <a:avLst/>
              <a:gdLst/>
              <a:ahLst/>
              <a:cxnLst/>
              <a:rect l="l" t="t" r="r" b="b"/>
              <a:pathLst>
                <a:path w="8412445" h="69850">
                  <a:moveTo>
                    <a:pt x="8121615" y="0"/>
                  </a:moveTo>
                  <a:lnTo>
                    <a:pt x="0" y="0"/>
                  </a:lnTo>
                  <a:lnTo>
                    <a:pt x="0" y="69850"/>
                  </a:lnTo>
                  <a:lnTo>
                    <a:pt x="8412445" y="69850"/>
                  </a:lnTo>
                  <a:lnTo>
                    <a:pt x="8412445" y="0"/>
                  </a:lnTo>
                  <a:close/>
                </a:path>
              </a:pathLst>
            </a:custGeom>
            <a:solidFill>
              <a:srgbClr val="DC3C4D"/>
            </a:solidFill>
          </p:spPr>
          <p:txBody>
            <a:bodyPr/>
            <a:lstStyle/>
            <a:p>
              <a:endParaRPr lang="en-US"/>
            </a:p>
          </p:txBody>
        </p:sp>
      </p:grpSp>
      <p:grpSp>
        <p:nvGrpSpPr>
          <p:cNvPr id="5" name="Group 5"/>
          <p:cNvGrpSpPr/>
          <p:nvPr/>
        </p:nvGrpSpPr>
        <p:grpSpPr>
          <a:xfrm>
            <a:off x="8561636" y="2707016"/>
            <a:ext cx="9726364" cy="3802423"/>
            <a:chOff x="0" y="0"/>
            <a:chExt cx="1957206" cy="765150"/>
          </a:xfrm>
        </p:grpSpPr>
        <p:sp>
          <p:nvSpPr>
            <p:cNvPr id="6" name="Freeform 6"/>
            <p:cNvSpPr/>
            <p:nvPr/>
          </p:nvSpPr>
          <p:spPr>
            <a:xfrm>
              <a:off x="0" y="0"/>
              <a:ext cx="1957206" cy="765150"/>
            </a:xfrm>
            <a:custGeom>
              <a:avLst/>
              <a:gdLst/>
              <a:ahLst/>
              <a:cxnLst/>
              <a:rect l="l" t="t" r="r" b="b"/>
              <a:pathLst>
                <a:path w="1957206" h="765150">
                  <a:moveTo>
                    <a:pt x="0" y="0"/>
                  </a:moveTo>
                  <a:lnTo>
                    <a:pt x="1957206" y="0"/>
                  </a:lnTo>
                  <a:lnTo>
                    <a:pt x="1957206" y="765150"/>
                  </a:lnTo>
                  <a:lnTo>
                    <a:pt x="0" y="765150"/>
                  </a:lnTo>
                  <a:close/>
                </a:path>
              </a:pathLst>
            </a:custGeom>
            <a:solidFill>
              <a:srgbClr val="000342"/>
            </a:solidFill>
          </p:spPr>
          <p:txBody>
            <a:bodyPr/>
            <a:lstStyle/>
            <a:p>
              <a:endParaRPr lang="en-US"/>
            </a:p>
          </p:txBody>
        </p:sp>
      </p:grpSp>
      <p:sp>
        <p:nvSpPr>
          <p:cNvPr id="7" name="TextBox 7"/>
          <p:cNvSpPr txBox="1"/>
          <p:nvPr/>
        </p:nvSpPr>
        <p:spPr>
          <a:xfrm>
            <a:off x="6085901" y="2707016"/>
            <a:ext cx="11173399" cy="2121814"/>
          </a:xfrm>
          <a:prstGeom prst="rect">
            <a:avLst/>
          </a:prstGeom>
        </p:spPr>
        <p:txBody>
          <a:bodyPr lIns="0" tIns="0" rIns="0" bIns="0" rtlCol="0" anchor="t">
            <a:spAutoFit/>
          </a:bodyPr>
          <a:lstStyle/>
          <a:p>
            <a:pPr algn="r">
              <a:lnSpc>
                <a:spcPts val="17258"/>
              </a:lnSpc>
            </a:pPr>
            <a:r>
              <a:rPr lang="en-US" sz="12327" dirty="0">
                <a:solidFill>
                  <a:srgbClr val="FFFFFF"/>
                </a:solidFill>
                <a:latin typeface="HK Grotesk Medium"/>
              </a:rPr>
              <a:t>Questions</a:t>
            </a:r>
          </a:p>
        </p:txBody>
      </p:sp>
      <p:grpSp>
        <p:nvGrpSpPr>
          <p:cNvPr id="8" name="Group 8"/>
          <p:cNvGrpSpPr/>
          <p:nvPr/>
        </p:nvGrpSpPr>
        <p:grpSpPr>
          <a:xfrm rot="5400000">
            <a:off x="7440988" y="9299125"/>
            <a:ext cx="3395545" cy="148253"/>
            <a:chOff x="0" y="0"/>
            <a:chExt cx="13089503" cy="571500"/>
          </a:xfrm>
        </p:grpSpPr>
        <p:sp>
          <p:nvSpPr>
            <p:cNvPr id="9" name="Freeform 9"/>
            <p:cNvSpPr/>
            <p:nvPr/>
          </p:nvSpPr>
          <p:spPr>
            <a:xfrm>
              <a:off x="0" y="255270"/>
              <a:ext cx="13089503" cy="69850"/>
            </a:xfrm>
            <a:custGeom>
              <a:avLst/>
              <a:gdLst/>
              <a:ahLst/>
              <a:cxnLst/>
              <a:rect l="l" t="t" r="r" b="b"/>
              <a:pathLst>
                <a:path w="13089503" h="69850">
                  <a:moveTo>
                    <a:pt x="12798673" y="0"/>
                  </a:moveTo>
                  <a:lnTo>
                    <a:pt x="0" y="0"/>
                  </a:lnTo>
                  <a:lnTo>
                    <a:pt x="0" y="69850"/>
                  </a:lnTo>
                  <a:lnTo>
                    <a:pt x="13089503" y="69850"/>
                  </a:lnTo>
                  <a:lnTo>
                    <a:pt x="13089503" y="0"/>
                  </a:lnTo>
                  <a:close/>
                </a:path>
              </a:pathLst>
            </a:custGeom>
            <a:solidFill>
              <a:srgbClr val="DC3C4D"/>
            </a:solidFill>
          </p:spPr>
          <p:txBody>
            <a:bodyPr/>
            <a:lstStyle/>
            <a:p>
              <a:endParaRPr lang="en-US"/>
            </a:p>
          </p:txBody>
        </p:sp>
      </p:grpSp>
      <p:grpSp>
        <p:nvGrpSpPr>
          <p:cNvPr id="10" name="Group 10"/>
          <p:cNvGrpSpPr/>
          <p:nvPr/>
        </p:nvGrpSpPr>
        <p:grpSpPr>
          <a:xfrm rot="5400000">
            <a:off x="7764459" y="1189283"/>
            <a:ext cx="2748604" cy="148253"/>
            <a:chOff x="0" y="0"/>
            <a:chExt cx="10595607" cy="571500"/>
          </a:xfrm>
        </p:grpSpPr>
        <p:sp>
          <p:nvSpPr>
            <p:cNvPr id="11" name="Freeform 11"/>
            <p:cNvSpPr/>
            <p:nvPr/>
          </p:nvSpPr>
          <p:spPr>
            <a:xfrm>
              <a:off x="0" y="255270"/>
              <a:ext cx="10595608" cy="69850"/>
            </a:xfrm>
            <a:custGeom>
              <a:avLst/>
              <a:gdLst/>
              <a:ahLst/>
              <a:cxnLst/>
              <a:rect l="l" t="t" r="r" b="b"/>
              <a:pathLst>
                <a:path w="10595608" h="69850">
                  <a:moveTo>
                    <a:pt x="10304777" y="0"/>
                  </a:moveTo>
                  <a:lnTo>
                    <a:pt x="0" y="0"/>
                  </a:lnTo>
                  <a:lnTo>
                    <a:pt x="0" y="69850"/>
                  </a:lnTo>
                  <a:lnTo>
                    <a:pt x="10595608" y="69850"/>
                  </a:lnTo>
                  <a:lnTo>
                    <a:pt x="10595608" y="0"/>
                  </a:lnTo>
                  <a:close/>
                </a:path>
              </a:pathLst>
            </a:custGeom>
            <a:solidFill>
              <a:srgbClr val="DC3C4D"/>
            </a:solidFill>
          </p:spPr>
          <p:txBody>
            <a:bodyPr/>
            <a:lstStyle/>
            <a:p>
              <a:endParaRPr lang="en-US"/>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53555" y="-27133"/>
            <a:ext cx="1448426" cy="10341266"/>
            <a:chOff x="0" y="0"/>
            <a:chExt cx="291462" cy="2080941"/>
          </a:xfrm>
        </p:grpSpPr>
        <p:sp>
          <p:nvSpPr>
            <p:cNvPr id="3" name="Freeform 3"/>
            <p:cNvSpPr/>
            <p:nvPr/>
          </p:nvSpPr>
          <p:spPr>
            <a:xfrm>
              <a:off x="0" y="0"/>
              <a:ext cx="291462" cy="2080940"/>
            </a:xfrm>
            <a:custGeom>
              <a:avLst/>
              <a:gdLst/>
              <a:ahLst/>
              <a:cxnLst/>
              <a:rect l="l" t="t" r="r" b="b"/>
              <a:pathLst>
                <a:path w="291462" h="2080940">
                  <a:moveTo>
                    <a:pt x="0" y="0"/>
                  </a:moveTo>
                  <a:lnTo>
                    <a:pt x="291462" y="0"/>
                  </a:lnTo>
                  <a:lnTo>
                    <a:pt x="291462" y="2080940"/>
                  </a:lnTo>
                  <a:lnTo>
                    <a:pt x="0" y="2080940"/>
                  </a:lnTo>
                  <a:close/>
                </a:path>
              </a:pathLst>
            </a:custGeom>
            <a:solidFill>
              <a:srgbClr val="000342"/>
            </a:solidFill>
          </p:spPr>
          <p:txBody>
            <a:bodyPr/>
            <a:lstStyle/>
            <a:p>
              <a:endParaRPr lang="en-US"/>
            </a:p>
          </p:txBody>
        </p:sp>
      </p:grpSp>
      <p:sp>
        <p:nvSpPr>
          <p:cNvPr id="4" name="TextBox 4"/>
          <p:cNvSpPr txBox="1"/>
          <p:nvPr/>
        </p:nvSpPr>
        <p:spPr>
          <a:xfrm>
            <a:off x="603842" y="303929"/>
            <a:ext cx="9935002" cy="724771"/>
          </a:xfrm>
          <a:prstGeom prst="rect">
            <a:avLst/>
          </a:prstGeom>
        </p:spPr>
        <p:txBody>
          <a:bodyPr lIns="0" tIns="0" rIns="0" bIns="0" rtlCol="0" anchor="t">
            <a:spAutoFit/>
          </a:bodyPr>
          <a:lstStyle/>
          <a:p>
            <a:pPr>
              <a:lnSpc>
                <a:spcPts val="5303"/>
              </a:lnSpc>
            </a:pPr>
            <a:r>
              <a:rPr lang="en-US" sz="5642" spc="50">
                <a:solidFill>
                  <a:srgbClr val="000342"/>
                </a:solidFill>
                <a:latin typeface="Vesper Libre Bold"/>
              </a:rPr>
              <a:t>Thank you!</a:t>
            </a:r>
          </a:p>
        </p:txBody>
      </p:sp>
      <p:grpSp>
        <p:nvGrpSpPr>
          <p:cNvPr id="5" name="Group 5"/>
          <p:cNvGrpSpPr/>
          <p:nvPr/>
        </p:nvGrpSpPr>
        <p:grpSpPr>
          <a:xfrm rot="5400000">
            <a:off x="3477178" y="5310125"/>
            <a:ext cx="11333645" cy="148253"/>
            <a:chOff x="0" y="0"/>
            <a:chExt cx="43690120" cy="571500"/>
          </a:xfrm>
        </p:grpSpPr>
        <p:sp>
          <p:nvSpPr>
            <p:cNvPr id="6" name="Freeform 6"/>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7" name="Group 7"/>
          <p:cNvGrpSpPr/>
          <p:nvPr/>
        </p:nvGrpSpPr>
        <p:grpSpPr>
          <a:xfrm rot="5400000">
            <a:off x="8527304" y="-275581"/>
            <a:ext cx="1233392" cy="148253"/>
            <a:chOff x="0" y="0"/>
            <a:chExt cx="4754608" cy="571500"/>
          </a:xfrm>
        </p:grpSpPr>
        <p:sp>
          <p:nvSpPr>
            <p:cNvPr id="8" name="Freeform 8"/>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9" name="Group 9"/>
          <p:cNvGrpSpPr/>
          <p:nvPr/>
        </p:nvGrpSpPr>
        <p:grpSpPr>
          <a:xfrm rot="5400000">
            <a:off x="8527304" y="10429330"/>
            <a:ext cx="1233392" cy="148253"/>
            <a:chOff x="0" y="0"/>
            <a:chExt cx="4754608" cy="571500"/>
          </a:xfrm>
        </p:grpSpPr>
        <p:sp>
          <p:nvSpPr>
            <p:cNvPr id="10" name="Freeform 10"/>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1" name="Group 11"/>
          <p:cNvGrpSpPr/>
          <p:nvPr/>
        </p:nvGrpSpPr>
        <p:grpSpPr>
          <a:xfrm>
            <a:off x="-957241" y="7105900"/>
            <a:ext cx="18707726" cy="3181100"/>
            <a:chOff x="0" y="0"/>
            <a:chExt cx="5857811" cy="1488424"/>
          </a:xfrm>
        </p:grpSpPr>
        <p:sp>
          <p:nvSpPr>
            <p:cNvPr id="12" name="Freeform 12"/>
            <p:cNvSpPr/>
            <p:nvPr/>
          </p:nvSpPr>
          <p:spPr>
            <a:xfrm>
              <a:off x="0" y="0"/>
              <a:ext cx="5857811" cy="1488424"/>
            </a:xfrm>
            <a:custGeom>
              <a:avLst/>
              <a:gdLst/>
              <a:ahLst/>
              <a:cxnLst/>
              <a:rect l="l" t="t" r="r" b="b"/>
              <a:pathLst>
                <a:path w="5857811" h="1488424">
                  <a:moveTo>
                    <a:pt x="0" y="0"/>
                  </a:moveTo>
                  <a:lnTo>
                    <a:pt x="5857811" y="0"/>
                  </a:lnTo>
                  <a:lnTo>
                    <a:pt x="5857811" y="1488424"/>
                  </a:lnTo>
                  <a:lnTo>
                    <a:pt x="0" y="1488424"/>
                  </a:lnTo>
                  <a:close/>
                </a:path>
              </a:pathLst>
            </a:custGeom>
            <a:solidFill>
              <a:srgbClr val="000342"/>
            </a:solidFill>
          </p:spPr>
          <p:txBody>
            <a:bodyPr/>
            <a:lstStyle/>
            <a:p>
              <a:endParaRPr lang="en-US"/>
            </a:p>
          </p:txBody>
        </p:sp>
      </p:grpSp>
      <p:sp>
        <p:nvSpPr>
          <p:cNvPr id="14" name="TextBox 14"/>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15" name="TextBox 15"/>
          <p:cNvSpPr txBox="1"/>
          <p:nvPr/>
        </p:nvSpPr>
        <p:spPr>
          <a:xfrm>
            <a:off x="603842" y="1330222"/>
            <a:ext cx="8236990" cy="2657475"/>
          </a:xfrm>
          <a:prstGeom prst="rect">
            <a:avLst/>
          </a:prstGeom>
        </p:spPr>
        <p:txBody>
          <a:bodyPr lIns="0" tIns="0" rIns="0" bIns="0" rtlCol="0" anchor="t">
            <a:spAutoFit/>
          </a:bodyPr>
          <a:lstStyle/>
          <a:p>
            <a:pPr>
              <a:lnSpc>
                <a:spcPts val="4200"/>
              </a:lnSpc>
            </a:pPr>
            <a:r>
              <a:rPr lang="en-US" sz="3000">
                <a:solidFill>
                  <a:srgbClr val="000342"/>
                </a:solidFill>
                <a:latin typeface="HK Grotesk Light"/>
              </a:rPr>
              <a:t>Scan the QR Code with your mobile device to access the CE form. Most phones can scan the QR code through the camera app. Just open your camera app, point it at the code, and open your browser when prompted.</a:t>
            </a:r>
          </a:p>
        </p:txBody>
      </p:sp>
      <p:sp>
        <p:nvSpPr>
          <p:cNvPr id="16" name="TextBox 16"/>
          <p:cNvSpPr txBox="1"/>
          <p:nvPr/>
        </p:nvSpPr>
        <p:spPr>
          <a:xfrm>
            <a:off x="603842" y="4310630"/>
            <a:ext cx="7600950" cy="2795270"/>
          </a:xfrm>
          <a:prstGeom prst="rect">
            <a:avLst/>
          </a:prstGeom>
        </p:spPr>
        <p:txBody>
          <a:bodyPr lIns="0" tIns="0" rIns="0" bIns="0" rtlCol="0" anchor="t">
            <a:spAutoFit/>
          </a:bodyPr>
          <a:lstStyle/>
          <a:p>
            <a:pPr>
              <a:lnSpc>
                <a:spcPts val="4480"/>
              </a:lnSpc>
              <a:spcBef>
                <a:spcPct val="0"/>
              </a:spcBef>
            </a:pPr>
            <a:r>
              <a:rPr lang="en-US" sz="3200">
                <a:solidFill>
                  <a:srgbClr val="000000"/>
                </a:solidFill>
                <a:latin typeface="HK Grotesk Light"/>
              </a:rPr>
              <a:t>Fill out the form with your name, license number, and email, and verify you were in attendance for the full meeting. Your certificate will be sent via email in 4 - 6 weeks.</a:t>
            </a:r>
          </a:p>
        </p:txBody>
      </p:sp>
      <p:sp>
        <p:nvSpPr>
          <p:cNvPr id="17" name="TextBox 17"/>
          <p:cNvSpPr txBox="1"/>
          <p:nvPr/>
        </p:nvSpPr>
        <p:spPr>
          <a:xfrm>
            <a:off x="-205760" y="7466846"/>
            <a:ext cx="16724843" cy="2414161"/>
          </a:xfrm>
          <a:prstGeom prst="rect">
            <a:avLst/>
          </a:prstGeom>
        </p:spPr>
        <p:txBody>
          <a:bodyPr lIns="0" tIns="0" rIns="0" bIns="0" rtlCol="0" anchor="t">
            <a:spAutoFit/>
          </a:bodyPr>
          <a:lstStyle/>
          <a:p>
            <a:pPr algn="r">
              <a:lnSpc>
                <a:spcPts val="6172"/>
              </a:lnSpc>
              <a:spcBef>
                <a:spcPct val="0"/>
              </a:spcBef>
            </a:pPr>
            <a:r>
              <a:rPr lang="en-US" sz="4000" dirty="0">
                <a:solidFill>
                  <a:srgbClr val="FFFFFF"/>
                </a:solidFill>
                <a:latin typeface="HK Grotesk Light Bold"/>
              </a:rPr>
              <a:t>Difficulties with the QR code above?</a:t>
            </a:r>
          </a:p>
          <a:p>
            <a:pPr algn="r">
              <a:lnSpc>
                <a:spcPts val="6172"/>
              </a:lnSpc>
              <a:spcBef>
                <a:spcPct val="0"/>
              </a:spcBef>
            </a:pPr>
            <a:r>
              <a:rPr lang="en-US" sz="4000" dirty="0">
                <a:solidFill>
                  <a:srgbClr val="FFFFFF"/>
                </a:solidFill>
                <a:latin typeface="HK Grotesk Light"/>
              </a:rPr>
              <a:t>You can also use this URL to access the CE form:</a:t>
            </a:r>
          </a:p>
          <a:p>
            <a:pPr algn="r">
              <a:lnSpc>
                <a:spcPts val="6999"/>
              </a:lnSpc>
              <a:spcBef>
                <a:spcPct val="0"/>
              </a:spcBef>
            </a:pPr>
            <a:r>
              <a:rPr lang="en-US" sz="4000" dirty="0">
                <a:solidFill>
                  <a:srgbClr val="FFFFFF"/>
                </a:solidFill>
                <a:latin typeface="HK Grotesk Light Bold"/>
              </a:rPr>
              <a:t>https://forms.office.com/g/spBRLHV3rP</a:t>
            </a:r>
          </a:p>
        </p:txBody>
      </p:sp>
      <p:sp>
        <p:nvSpPr>
          <p:cNvPr id="20" name="Rectangle 5">
            <a:extLst>
              <a:ext uri="{FF2B5EF4-FFF2-40B4-BE49-F238E27FC236}">
                <a16:creationId xmlns:a16="http://schemas.microsoft.com/office/drawing/2014/main" id="{3B1AC360-2304-6610-F6F3-4AC3EBFCF1B0}"/>
              </a:ext>
            </a:extLst>
          </p:cNvPr>
          <p:cNvSpPr>
            <a:spLocks noChangeArrowheads="1"/>
          </p:cNvSpPr>
          <p:nvPr/>
        </p:nvSpPr>
        <p:spPr bwMode="auto">
          <a:xfrm flipV="1">
            <a:off x="-1" y="-438806"/>
            <a:ext cx="886892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1" name="Picture 7">
            <a:extLst>
              <a:ext uri="{FF2B5EF4-FFF2-40B4-BE49-F238E27FC236}">
                <a16:creationId xmlns:a16="http://schemas.microsoft.com/office/drawing/2014/main" id="{463C091A-DDB8-BE51-3334-954DB7772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9444" y="-38197"/>
            <a:ext cx="5912615" cy="59126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2">
            <a:extLst>
              <a:ext uri="{FF2B5EF4-FFF2-40B4-BE49-F238E27FC236}">
                <a16:creationId xmlns:a16="http://schemas.microsoft.com/office/drawing/2014/main" id="{A4A3E19A-8EB5-F086-92FD-E4DD9749EEE5}"/>
              </a:ext>
            </a:extLst>
          </p:cNvPr>
          <p:cNvSpPr/>
          <p:nvPr/>
        </p:nvSpPr>
        <p:spPr>
          <a:xfrm>
            <a:off x="11597379" y="2865122"/>
            <a:ext cx="6923762" cy="5465219"/>
          </a:xfrm>
          <a:custGeom>
            <a:avLst/>
            <a:gdLst/>
            <a:ahLst/>
            <a:cxnLst/>
            <a:rect l="l" t="t" r="r" b="b"/>
            <a:pathLst>
              <a:path w="6923762" h="5465219">
                <a:moveTo>
                  <a:pt x="0" y="0"/>
                </a:moveTo>
                <a:lnTo>
                  <a:pt x="6923762" y="0"/>
                </a:lnTo>
                <a:lnTo>
                  <a:pt x="6923762" y="5465219"/>
                </a:lnTo>
                <a:lnTo>
                  <a:pt x="0" y="5465219"/>
                </a:lnTo>
                <a:lnTo>
                  <a:pt x="0" y="0"/>
                </a:lnTo>
                <a:close/>
              </a:path>
            </a:pathLst>
          </a:custGeom>
          <a:blipFill>
            <a:blip r:embed="rId3"/>
            <a:stretch>
              <a:fillRect l="-9237" r="-9237"/>
            </a:stretch>
          </a:blipFill>
        </p:spPr>
        <p:txBody>
          <a:bodyPr/>
          <a:lstStyle/>
          <a:p>
            <a:endParaRPr lang="en-US"/>
          </a:p>
        </p:txBody>
      </p:sp>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6" name="Group 16"/>
          <p:cNvGrpSpPr/>
          <p:nvPr/>
        </p:nvGrpSpPr>
        <p:grpSpPr>
          <a:xfrm>
            <a:off x="1525889" y="4319249"/>
            <a:ext cx="9788520" cy="1517873"/>
            <a:chOff x="0" y="-66675"/>
            <a:chExt cx="13051360" cy="2023831"/>
          </a:xfrm>
        </p:grpSpPr>
        <p:sp>
          <p:nvSpPr>
            <p:cNvPr id="17" name="TextBox 17"/>
            <p:cNvSpPr txBox="1"/>
            <p:nvPr/>
          </p:nvSpPr>
          <p:spPr>
            <a:xfrm>
              <a:off x="0" y="-66675"/>
              <a:ext cx="13051360" cy="757559"/>
            </a:xfrm>
            <a:prstGeom prst="rect">
              <a:avLst/>
            </a:prstGeom>
          </p:spPr>
          <p:txBody>
            <a:bodyPr lIns="0" tIns="0" rIns="0" bIns="0" rtlCol="0" anchor="t">
              <a:spAutoFit/>
            </a:bodyPr>
            <a:lstStyle/>
            <a:p>
              <a:pPr>
                <a:lnSpc>
                  <a:spcPts val="4578"/>
                </a:lnSpc>
              </a:pPr>
              <a:r>
                <a:rPr lang="en-US" sz="3270" dirty="0">
                  <a:solidFill>
                    <a:srgbClr val="000000"/>
                  </a:solidFill>
                  <a:latin typeface="HK Grotesk Medium"/>
                  <a:ea typeface="HK Grotesk Medium"/>
                </a:rPr>
                <a:t>Board Rule §291.12</a:t>
              </a:r>
            </a:p>
          </p:txBody>
        </p:sp>
        <p:sp>
          <p:nvSpPr>
            <p:cNvPr id="18" name="TextBox 18"/>
            <p:cNvSpPr txBox="1"/>
            <p:nvPr/>
          </p:nvSpPr>
          <p:spPr>
            <a:xfrm>
              <a:off x="0" y="814108"/>
              <a:ext cx="13051360" cy="1143048"/>
            </a:xfrm>
            <a:prstGeom prst="rect">
              <a:avLst/>
            </a:prstGeom>
          </p:spPr>
          <p:txBody>
            <a:bodyPr lIns="0" tIns="0" rIns="0" bIns="0" rtlCol="0" anchor="t">
              <a:spAutoFit/>
            </a:bodyPr>
            <a:lstStyle/>
            <a:p>
              <a:pPr>
                <a:lnSpc>
                  <a:spcPts val="3434"/>
                </a:lnSpc>
              </a:pPr>
              <a:r>
                <a:rPr lang="en-US" sz="2452" spc="61" dirty="0">
                  <a:solidFill>
                    <a:srgbClr val="000000"/>
                  </a:solidFill>
                  <a:latin typeface="HK Grotesk Light"/>
                </a:rPr>
                <a:t>The rule specifies requirements for the delivery of prescription drugs to a patient or patient’s agent. </a:t>
              </a:r>
            </a:p>
          </p:txBody>
        </p:sp>
      </p:grpSp>
      <p:sp>
        <p:nvSpPr>
          <p:cNvPr id="19" name="TextBox 19"/>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a:solidFill>
                  <a:srgbClr val="FFFFFF"/>
                </a:solidFill>
                <a:latin typeface="HK Grotesk Bold"/>
              </a:rPr>
              <a:t>TEXAS STATE BOARD OF PHARMACY</a:t>
            </a:r>
          </a:p>
        </p:txBody>
      </p:sp>
      <p:sp>
        <p:nvSpPr>
          <p:cNvPr id="21" name="TextBox 21"/>
          <p:cNvSpPr txBox="1"/>
          <p:nvPr/>
        </p:nvSpPr>
        <p:spPr>
          <a:xfrm>
            <a:off x="1525889" y="1352752"/>
            <a:ext cx="15115721" cy="628377"/>
          </a:xfrm>
          <a:prstGeom prst="rect">
            <a:avLst/>
          </a:prstGeom>
        </p:spPr>
        <p:txBody>
          <a:bodyPr lIns="0" tIns="0" rIns="0" bIns="0" rtlCol="0" anchor="t">
            <a:spAutoFit/>
          </a:bodyPr>
          <a:lstStyle/>
          <a:p>
            <a:pPr>
              <a:lnSpc>
                <a:spcPts val="4864"/>
              </a:lnSpc>
            </a:pPr>
            <a:r>
              <a:rPr lang="en-US" sz="3860" spc="34" dirty="0">
                <a:solidFill>
                  <a:srgbClr val="000342"/>
                </a:solidFill>
                <a:latin typeface="Vesper Libre Bold"/>
              </a:rPr>
              <a:t>Rule Concerning Delivery of Prescription Drugs.</a:t>
            </a:r>
          </a:p>
        </p:txBody>
      </p:sp>
      <p:sp>
        <p:nvSpPr>
          <p:cNvPr id="22" name="TextBox 22"/>
          <p:cNvSpPr txBox="1"/>
          <p:nvPr/>
        </p:nvSpPr>
        <p:spPr>
          <a:xfrm>
            <a:off x="1525889" y="7774548"/>
            <a:ext cx="6770290" cy="1118191"/>
          </a:xfrm>
          <a:prstGeom prst="rect">
            <a:avLst/>
          </a:prstGeom>
        </p:spPr>
        <p:txBody>
          <a:bodyPr lIns="0" tIns="0" rIns="0" bIns="0" rtlCol="0" anchor="t">
            <a:spAutoFit/>
          </a:bodyPr>
          <a:lstStyle/>
          <a:p>
            <a:pPr>
              <a:lnSpc>
                <a:spcPts val="4479"/>
              </a:lnSpc>
            </a:pPr>
            <a:r>
              <a:rPr lang="en-US" sz="3199" dirty="0">
                <a:solidFill>
                  <a:srgbClr val="000342"/>
                </a:solidFill>
                <a:latin typeface="HK Grotesk Medium"/>
              </a:rPr>
              <a:t>Adopted: May 2024</a:t>
            </a:r>
          </a:p>
          <a:p>
            <a:pPr>
              <a:lnSpc>
                <a:spcPts val="4479"/>
              </a:lnSpc>
            </a:pPr>
            <a:r>
              <a:rPr lang="en-US" sz="3199" dirty="0">
                <a:solidFill>
                  <a:srgbClr val="000342"/>
                </a:solidFill>
                <a:latin typeface="HK Grotesk Medium"/>
              </a:rPr>
              <a:t>Effective: June 2024</a:t>
            </a:r>
          </a:p>
        </p:txBody>
      </p:sp>
    </p:spTree>
    <p:extLst>
      <p:ext uri="{BB962C8B-B14F-4D97-AF65-F5344CB8AC3E}">
        <p14:creationId xmlns:p14="http://schemas.microsoft.com/office/powerpoint/2010/main" val="279653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9709" y="-67120"/>
            <a:ext cx="1401815" cy="10434938"/>
            <a:chOff x="0" y="0"/>
            <a:chExt cx="326008" cy="2426767"/>
          </a:xfrm>
        </p:grpSpPr>
        <p:sp>
          <p:nvSpPr>
            <p:cNvPr id="3" name="Freeform 3"/>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grpSp>
        <p:nvGrpSpPr>
          <p:cNvPr id="4" name="Group 4"/>
          <p:cNvGrpSpPr/>
          <p:nvPr/>
        </p:nvGrpSpPr>
        <p:grpSpPr>
          <a:xfrm rot="5400000">
            <a:off x="16479455" y="-182208"/>
            <a:ext cx="1046645" cy="148253"/>
            <a:chOff x="0" y="0"/>
            <a:chExt cx="4034716" cy="571500"/>
          </a:xfrm>
        </p:grpSpPr>
        <p:sp>
          <p:nvSpPr>
            <p:cNvPr id="5" name="Freeform 5"/>
            <p:cNvSpPr/>
            <p:nvPr/>
          </p:nvSpPr>
          <p:spPr>
            <a:xfrm>
              <a:off x="0" y="255270"/>
              <a:ext cx="4034716" cy="69850"/>
            </a:xfrm>
            <a:custGeom>
              <a:avLst/>
              <a:gdLst/>
              <a:ahLst/>
              <a:cxnLst/>
              <a:rect l="l" t="t" r="r" b="b"/>
              <a:pathLst>
                <a:path w="4034716" h="69850">
                  <a:moveTo>
                    <a:pt x="3743886" y="0"/>
                  </a:moveTo>
                  <a:lnTo>
                    <a:pt x="0" y="0"/>
                  </a:lnTo>
                  <a:lnTo>
                    <a:pt x="0" y="69850"/>
                  </a:lnTo>
                  <a:lnTo>
                    <a:pt x="4034716" y="69850"/>
                  </a:lnTo>
                  <a:lnTo>
                    <a:pt x="4034716" y="0"/>
                  </a:lnTo>
                  <a:close/>
                </a:path>
              </a:pathLst>
            </a:custGeom>
            <a:solidFill>
              <a:srgbClr val="DC3C4D"/>
            </a:solidFill>
          </p:spPr>
          <p:txBody>
            <a:bodyPr/>
            <a:lstStyle/>
            <a:p>
              <a:endParaRPr lang="en-US"/>
            </a:p>
          </p:txBody>
        </p:sp>
      </p:grpSp>
      <p:grpSp>
        <p:nvGrpSpPr>
          <p:cNvPr id="6" name="Group 6"/>
          <p:cNvGrpSpPr/>
          <p:nvPr/>
        </p:nvGrpSpPr>
        <p:grpSpPr>
          <a:xfrm rot="5400000">
            <a:off x="3477178" y="5310125"/>
            <a:ext cx="11333645" cy="148253"/>
            <a:chOff x="0" y="0"/>
            <a:chExt cx="43690120" cy="571500"/>
          </a:xfrm>
        </p:grpSpPr>
        <p:sp>
          <p:nvSpPr>
            <p:cNvPr id="7" name="Freeform 7"/>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8" name="Group 8"/>
          <p:cNvGrpSpPr/>
          <p:nvPr/>
        </p:nvGrpSpPr>
        <p:grpSpPr>
          <a:xfrm rot="5400000">
            <a:off x="-4380181" y="5310125"/>
            <a:ext cx="11333645" cy="148253"/>
            <a:chOff x="0" y="0"/>
            <a:chExt cx="43690120" cy="571500"/>
          </a:xfrm>
        </p:grpSpPr>
        <p:sp>
          <p:nvSpPr>
            <p:cNvPr id="9" name="Freeform 9"/>
            <p:cNvSpPr/>
            <p:nvPr/>
          </p:nvSpPr>
          <p:spPr>
            <a:xfrm>
              <a:off x="0" y="255270"/>
              <a:ext cx="43690121" cy="69850"/>
            </a:xfrm>
            <a:custGeom>
              <a:avLst/>
              <a:gdLst/>
              <a:ahLst/>
              <a:cxnLst/>
              <a:rect l="l" t="t" r="r" b="b"/>
              <a:pathLst>
                <a:path w="43690121" h="69850">
                  <a:moveTo>
                    <a:pt x="43399289" y="0"/>
                  </a:moveTo>
                  <a:lnTo>
                    <a:pt x="0" y="0"/>
                  </a:lnTo>
                  <a:lnTo>
                    <a:pt x="0" y="69850"/>
                  </a:lnTo>
                  <a:lnTo>
                    <a:pt x="43690121" y="69850"/>
                  </a:lnTo>
                  <a:lnTo>
                    <a:pt x="43690121" y="0"/>
                  </a:lnTo>
                  <a:close/>
                </a:path>
              </a:pathLst>
            </a:custGeom>
            <a:solidFill>
              <a:srgbClr val="F4F4F4"/>
            </a:solidFill>
          </p:spPr>
          <p:txBody>
            <a:bodyPr/>
            <a:lstStyle/>
            <a:p>
              <a:endParaRPr lang="en-US"/>
            </a:p>
          </p:txBody>
        </p:sp>
      </p:grpSp>
      <p:grpSp>
        <p:nvGrpSpPr>
          <p:cNvPr id="10" name="Group 10"/>
          <p:cNvGrpSpPr/>
          <p:nvPr/>
        </p:nvGrpSpPr>
        <p:grpSpPr>
          <a:xfrm rot="5400000">
            <a:off x="820469" y="8397850"/>
            <a:ext cx="932345" cy="148253"/>
            <a:chOff x="0" y="0"/>
            <a:chExt cx="3594100" cy="571500"/>
          </a:xfrm>
        </p:grpSpPr>
        <p:sp>
          <p:nvSpPr>
            <p:cNvPr id="11" name="Freeform 11"/>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DC3C4D"/>
            </a:solidFill>
          </p:spPr>
          <p:txBody>
            <a:bodyPr/>
            <a:lstStyle/>
            <a:p>
              <a:endParaRPr lang="en-US"/>
            </a:p>
          </p:txBody>
        </p:sp>
      </p:grpSp>
      <p:grpSp>
        <p:nvGrpSpPr>
          <p:cNvPr id="12" name="Group 12"/>
          <p:cNvGrpSpPr/>
          <p:nvPr/>
        </p:nvGrpSpPr>
        <p:grpSpPr>
          <a:xfrm rot="5400000">
            <a:off x="8527304" y="-275581"/>
            <a:ext cx="1233392" cy="148253"/>
            <a:chOff x="0" y="0"/>
            <a:chExt cx="4754608" cy="571500"/>
          </a:xfrm>
        </p:grpSpPr>
        <p:sp>
          <p:nvSpPr>
            <p:cNvPr id="13" name="Freeform 13"/>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grpSp>
        <p:nvGrpSpPr>
          <p:cNvPr id="14" name="Group 14"/>
          <p:cNvGrpSpPr/>
          <p:nvPr/>
        </p:nvGrpSpPr>
        <p:grpSpPr>
          <a:xfrm rot="5400000">
            <a:off x="8527304" y="10429330"/>
            <a:ext cx="1233392" cy="148253"/>
            <a:chOff x="0" y="0"/>
            <a:chExt cx="4754608" cy="571500"/>
          </a:xfrm>
        </p:grpSpPr>
        <p:sp>
          <p:nvSpPr>
            <p:cNvPr id="15" name="Freeform 15"/>
            <p:cNvSpPr/>
            <p:nvPr/>
          </p:nvSpPr>
          <p:spPr>
            <a:xfrm>
              <a:off x="0" y="255270"/>
              <a:ext cx="4754608" cy="69850"/>
            </a:xfrm>
            <a:custGeom>
              <a:avLst/>
              <a:gdLst/>
              <a:ahLst/>
              <a:cxnLst/>
              <a:rect l="l" t="t" r="r" b="b"/>
              <a:pathLst>
                <a:path w="4754608" h="69850">
                  <a:moveTo>
                    <a:pt x="4463778" y="0"/>
                  </a:moveTo>
                  <a:lnTo>
                    <a:pt x="0" y="0"/>
                  </a:lnTo>
                  <a:lnTo>
                    <a:pt x="0" y="69850"/>
                  </a:lnTo>
                  <a:lnTo>
                    <a:pt x="4754608" y="69850"/>
                  </a:lnTo>
                  <a:lnTo>
                    <a:pt x="4754608" y="0"/>
                  </a:lnTo>
                  <a:close/>
                </a:path>
              </a:pathLst>
            </a:custGeom>
            <a:solidFill>
              <a:srgbClr val="DC3C4D"/>
            </a:solidFill>
          </p:spPr>
          <p:txBody>
            <a:bodyPr/>
            <a:lstStyle/>
            <a:p>
              <a:endParaRPr lang="en-US"/>
            </a:p>
          </p:txBody>
        </p:sp>
      </p:grpSp>
      <p:sp>
        <p:nvSpPr>
          <p:cNvPr id="16" name="TextBox 16"/>
          <p:cNvSpPr txBox="1"/>
          <p:nvPr/>
        </p:nvSpPr>
        <p:spPr>
          <a:xfrm>
            <a:off x="1374178" y="3355456"/>
            <a:ext cx="7262221" cy="568169"/>
          </a:xfrm>
          <a:prstGeom prst="rect">
            <a:avLst/>
          </a:prstGeom>
        </p:spPr>
        <p:txBody>
          <a:bodyPr wrap="square" lIns="0" tIns="0" rIns="0" bIns="0" rtlCol="0" anchor="t">
            <a:spAutoFit/>
          </a:bodyPr>
          <a:lstStyle/>
          <a:p>
            <a:pPr>
              <a:lnSpc>
                <a:spcPts val="4578"/>
              </a:lnSpc>
            </a:pPr>
            <a:r>
              <a:rPr lang="en-US" sz="3270" dirty="0">
                <a:solidFill>
                  <a:srgbClr val="000000"/>
                </a:solidFill>
                <a:latin typeface="HK Grotesk Medium"/>
                <a:ea typeface="HK Grotesk Medium"/>
              </a:rPr>
              <a:t>Board Rule §291.3</a:t>
            </a:r>
          </a:p>
        </p:txBody>
      </p:sp>
      <p:sp>
        <p:nvSpPr>
          <p:cNvPr id="17" name="TextBox 17"/>
          <p:cNvSpPr txBox="1"/>
          <p:nvPr/>
        </p:nvSpPr>
        <p:spPr>
          <a:xfrm>
            <a:off x="1652729" y="4592905"/>
            <a:ext cx="6983669" cy="2165336"/>
          </a:xfrm>
          <a:prstGeom prst="rect">
            <a:avLst/>
          </a:prstGeom>
        </p:spPr>
        <p:txBody>
          <a:bodyPr wrap="square" lIns="0" tIns="0" rIns="0" bIns="0" rtlCol="0" anchor="t">
            <a:spAutoFit/>
          </a:bodyPr>
          <a:lstStyle/>
          <a:p>
            <a:pPr>
              <a:lnSpc>
                <a:spcPts val="3434"/>
              </a:lnSpc>
            </a:pPr>
            <a:r>
              <a:rPr lang="en-US" sz="2452" spc="61" dirty="0">
                <a:solidFill>
                  <a:srgbClr val="000000"/>
                </a:solidFill>
                <a:latin typeface="HK Grotesk Light"/>
              </a:rPr>
              <a:t>The amendments clarify that a pharmacy must notify the board in writing if the pharmacy temporarily closes for </a:t>
            </a:r>
            <a:r>
              <a:rPr lang="en-US" sz="2452" b="1" spc="61" dirty="0">
                <a:solidFill>
                  <a:srgbClr val="FF0000"/>
                </a:solidFill>
                <a:latin typeface="HK Grotesk Light"/>
              </a:rPr>
              <a:t>the loss of a pharmacist-in-charge</a:t>
            </a:r>
            <a:r>
              <a:rPr lang="en-US" sz="2452" spc="61" dirty="0">
                <a:solidFill>
                  <a:srgbClr val="000000"/>
                </a:solidFill>
                <a:latin typeface="HK Grotesk Light"/>
              </a:rPr>
              <a:t> and clarify the notification requirements for amending a pharmacy license.</a:t>
            </a:r>
          </a:p>
        </p:txBody>
      </p:sp>
      <p:sp>
        <p:nvSpPr>
          <p:cNvPr id="18" name="TextBox 18"/>
          <p:cNvSpPr txBox="1"/>
          <p:nvPr/>
        </p:nvSpPr>
        <p:spPr>
          <a:xfrm rot="-5400000">
            <a:off x="14795943" y="4151358"/>
            <a:ext cx="5630338" cy="278745"/>
          </a:xfrm>
          <a:prstGeom prst="rect">
            <a:avLst/>
          </a:prstGeom>
        </p:spPr>
        <p:txBody>
          <a:bodyPr lIns="0" tIns="0" rIns="0" bIns="0" rtlCol="0" anchor="t">
            <a:spAutoFit/>
          </a:bodyPr>
          <a:lstStyle/>
          <a:p>
            <a:pPr algn="r">
              <a:lnSpc>
                <a:spcPts val="2239"/>
              </a:lnSpc>
            </a:pPr>
            <a:r>
              <a:rPr lang="en-US" sz="1599" spc="127" dirty="0">
                <a:solidFill>
                  <a:srgbClr val="FFFFFF"/>
                </a:solidFill>
                <a:latin typeface="HK Grotesk Bold"/>
              </a:rPr>
              <a:t>TEXAS STATE BOARD OF PHARMACY</a:t>
            </a:r>
          </a:p>
        </p:txBody>
      </p:sp>
      <p:sp>
        <p:nvSpPr>
          <p:cNvPr id="19" name="TextBox 19"/>
          <p:cNvSpPr txBox="1"/>
          <p:nvPr/>
        </p:nvSpPr>
        <p:spPr>
          <a:xfrm>
            <a:off x="270808" y="78802"/>
            <a:ext cx="15330917" cy="846386"/>
          </a:xfrm>
          <a:prstGeom prst="rect">
            <a:avLst/>
          </a:prstGeom>
        </p:spPr>
        <p:txBody>
          <a:bodyPr wrap="square" lIns="0" tIns="0" rIns="0" bIns="0" rtlCol="0" anchor="t">
            <a:spAutoFit/>
          </a:bodyPr>
          <a:lstStyle/>
          <a:p>
            <a:pPr>
              <a:lnSpc>
                <a:spcPts val="6553"/>
              </a:lnSpc>
            </a:pPr>
            <a:r>
              <a:rPr lang="en-US" sz="5201" spc="46" dirty="0">
                <a:solidFill>
                  <a:srgbClr val="000342"/>
                </a:solidFill>
                <a:latin typeface="Vesper Libre Bold"/>
              </a:rPr>
              <a:t>Temporary Closure of a Pharmacy – No PIC</a:t>
            </a:r>
          </a:p>
        </p:txBody>
      </p:sp>
      <p:sp>
        <p:nvSpPr>
          <p:cNvPr id="22" name="TextBox 22"/>
          <p:cNvSpPr txBox="1"/>
          <p:nvPr/>
        </p:nvSpPr>
        <p:spPr>
          <a:xfrm>
            <a:off x="9474009" y="3307933"/>
            <a:ext cx="6812460" cy="568169"/>
          </a:xfrm>
          <a:prstGeom prst="rect">
            <a:avLst/>
          </a:prstGeom>
        </p:spPr>
        <p:txBody>
          <a:bodyPr wrap="square" lIns="0" tIns="0" rIns="0" bIns="0" rtlCol="0" anchor="t">
            <a:spAutoFit/>
          </a:bodyPr>
          <a:lstStyle/>
          <a:p>
            <a:pPr>
              <a:lnSpc>
                <a:spcPts val="4578"/>
              </a:lnSpc>
            </a:pPr>
            <a:r>
              <a:rPr lang="en-US" sz="3270" dirty="0">
                <a:solidFill>
                  <a:srgbClr val="000000"/>
                </a:solidFill>
                <a:latin typeface="HK Grotesk Medium"/>
                <a:ea typeface="HK Grotesk Medium"/>
              </a:rPr>
              <a:t>Board Rule §291.5</a:t>
            </a:r>
          </a:p>
        </p:txBody>
      </p:sp>
      <p:sp>
        <p:nvSpPr>
          <p:cNvPr id="23" name="TextBox 23"/>
          <p:cNvSpPr txBox="1"/>
          <p:nvPr/>
        </p:nvSpPr>
        <p:spPr>
          <a:xfrm>
            <a:off x="9541026" y="4592905"/>
            <a:ext cx="6745442" cy="2165336"/>
          </a:xfrm>
          <a:prstGeom prst="rect">
            <a:avLst/>
          </a:prstGeom>
        </p:spPr>
        <p:txBody>
          <a:bodyPr wrap="square" lIns="0" tIns="0" rIns="0" bIns="0" rtlCol="0" anchor="t">
            <a:spAutoFit/>
          </a:bodyPr>
          <a:lstStyle/>
          <a:p>
            <a:pPr>
              <a:lnSpc>
                <a:spcPts val="3434"/>
              </a:lnSpc>
            </a:pPr>
            <a:r>
              <a:rPr lang="en-US" sz="2452" spc="61" dirty="0">
                <a:solidFill>
                  <a:srgbClr val="000000"/>
                </a:solidFill>
                <a:latin typeface="HK Grotesk Light"/>
              </a:rPr>
              <a:t>The amendments provide that a pharmacy may </a:t>
            </a:r>
            <a:r>
              <a:rPr lang="en-US" sz="2452" b="1" spc="61" dirty="0">
                <a:solidFill>
                  <a:srgbClr val="FF0000"/>
                </a:solidFill>
                <a:latin typeface="HK Grotesk Light"/>
              </a:rPr>
              <a:t>temporarily</a:t>
            </a:r>
            <a:r>
              <a:rPr lang="en-US" sz="2452" spc="61" dirty="0">
                <a:solidFill>
                  <a:srgbClr val="DC3C4D"/>
                </a:solidFill>
                <a:latin typeface="HK Grotesk Light"/>
              </a:rPr>
              <a:t> </a:t>
            </a:r>
            <a:r>
              <a:rPr lang="en-US" sz="2452" spc="61" dirty="0">
                <a:solidFill>
                  <a:srgbClr val="000000"/>
                </a:solidFill>
                <a:latin typeface="HK Grotesk Light"/>
              </a:rPr>
              <a:t>close  -</a:t>
            </a:r>
            <a:r>
              <a:rPr lang="en-US" sz="2452" b="1" spc="61" dirty="0">
                <a:solidFill>
                  <a:srgbClr val="FF0000"/>
                </a:solidFill>
                <a:latin typeface="HK Grotesk Light"/>
              </a:rPr>
              <a:t>no longer than 30 days </a:t>
            </a:r>
            <a:r>
              <a:rPr lang="en-US" sz="2452" spc="61" dirty="0">
                <a:solidFill>
                  <a:srgbClr val="000000"/>
                </a:solidFill>
                <a:latin typeface="HK Grotesk Light"/>
              </a:rPr>
              <a:t>- for the loss of a pharmacist-in-charge if the pharmacy timely notifies the board in writing of the temporary closure.</a:t>
            </a:r>
          </a:p>
        </p:txBody>
      </p:sp>
      <p:sp>
        <p:nvSpPr>
          <p:cNvPr id="24" name="TextBox 24"/>
          <p:cNvSpPr txBox="1"/>
          <p:nvPr/>
        </p:nvSpPr>
        <p:spPr>
          <a:xfrm>
            <a:off x="1828179" y="9090158"/>
            <a:ext cx="6467999" cy="1117550"/>
          </a:xfrm>
          <a:prstGeom prst="rect">
            <a:avLst/>
          </a:prstGeom>
        </p:spPr>
        <p:txBody>
          <a:bodyPr wrap="square" lIns="0" tIns="0" rIns="0" bIns="0" rtlCol="0" anchor="t">
            <a:spAutoFit/>
          </a:bodyPr>
          <a:lstStyle/>
          <a:p>
            <a:pPr>
              <a:lnSpc>
                <a:spcPts val="4479"/>
              </a:lnSpc>
            </a:pPr>
            <a:r>
              <a:rPr lang="en-US" sz="2800" dirty="0">
                <a:solidFill>
                  <a:srgbClr val="000342"/>
                </a:solidFill>
                <a:latin typeface="HK Grotesk Medium"/>
              </a:rPr>
              <a:t>Adopted: November 2023</a:t>
            </a:r>
          </a:p>
          <a:p>
            <a:pPr>
              <a:lnSpc>
                <a:spcPts val="4479"/>
              </a:lnSpc>
            </a:pPr>
            <a:r>
              <a:rPr lang="en-US" sz="2800" dirty="0">
                <a:solidFill>
                  <a:srgbClr val="000342"/>
                </a:solidFill>
                <a:latin typeface="HK Grotesk Medium"/>
              </a:rPr>
              <a:t>Effective: December 4, 2023</a:t>
            </a:r>
          </a:p>
        </p:txBody>
      </p:sp>
      <p:sp>
        <p:nvSpPr>
          <p:cNvPr id="25" name="TextBox 25"/>
          <p:cNvSpPr txBox="1"/>
          <p:nvPr/>
        </p:nvSpPr>
        <p:spPr>
          <a:xfrm>
            <a:off x="1301694" y="3923625"/>
            <a:ext cx="6682329" cy="436017"/>
          </a:xfrm>
          <a:prstGeom prst="rect">
            <a:avLst/>
          </a:prstGeom>
        </p:spPr>
        <p:txBody>
          <a:bodyPr wrap="square" lIns="0" tIns="0" rIns="0" bIns="0" rtlCol="0" anchor="t">
            <a:spAutoFit/>
          </a:bodyPr>
          <a:lstStyle/>
          <a:p>
            <a:pPr>
              <a:lnSpc>
                <a:spcPts val="3434"/>
              </a:lnSpc>
            </a:pPr>
            <a:r>
              <a:rPr lang="en-US" sz="2725" spc="24" dirty="0">
                <a:solidFill>
                  <a:srgbClr val="DC3C4D"/>
                </a:solidFill>
                <a:latin typeface="Vesper Libre Bold"/>
              </a:rPr>
              <a:t>Required Notifications</a:t>
            </a:r>
          </a:p>
        </p:txBody>
      </p:sp>
      <p:sp>
        <p:nvSpPr>
          <p:cNvPr id="26" name="TextBox 26"/>
          <p:cNvSpPr txBox="1"/>
          <p:nvPr/>
        </p:nvSpPr>
        <p:spPr>
          <a:xfrm>
            <a:off x="9474007" y="3999670"/>
            <a:ext cx="6503677" cy="436017"/>
          </a:xfrm>
          <a:prstGeom prst="rect">
            <a:avLst/>
          </a:prstGeom>
        </p:spPr>
        <p:txBody>
          <a:bodyPr wrap="square" lIns="0" tIns="0" rIns="0" bIns="0" rtlCol="0" anchor="t">
            <a:spAutoFit/>
          </a:bodyPr>
          <a:lstStyle/>
          <a:p>
            <a:pPr>
              <a:lnSpc>
                <a:spcPts val="3434"/>
              </a:lnSpc>
            </a:pPr>
            <a:r>
              <a:rPr lang="en-US" sz="2725" spc="24" dirty="0">
                <a:solidFill>
                  <a:srgbClr val="DC3C4D"/>
                </a:solidFill>
                <a:latin typeface="Vesper Libre Bold"/>
              </a:rPr>
              <a:t>Closing a Pharmacy</a:t>
            </a:r>
          </a:p>
        </p:txBody>
      </p:sp>
      <p:sp>
        <p:nvSpPr>
          <p:cNvPr id="30" name="TextBox 29">
            <a:extLst>
              <a:ext uri="{FF2B5EF4-FFF2-40B4-BE49-F238E27FC236}">
                <a16:creationId xmlns:a16="http://schemas.microsoft.com/office/drawing/2014/main" id="{319DD11D-27AB-0D13-CAAD-05B5523125B1}"/>
              </a:ext>
            </a:extLst>
          </p:cNvPr>
          <p:cNvSpPr txBox="1"/>
          <p:nvPr/>
        </p:nvSpPr>
        <p:spPr>
          <a:xfrm>
            <a:off x="555638" y="8443828"/>
            <a:ext cx="8210508" cy="646331"/>
          </a:xfrm>
          <a:prstGeom prst="rect">
            <a:avLst/>
          </a:prstGeom>
          <a:noFill/>
        </p:spPr>
        <p:txBody>
          <a:bodyPr wrap="square" rtlCol="0">
            <a:spAutoFit/>
          </a:bodyPr>
          <a:lstStyle/>
          <a:p>
            <a:r>
              <a:rPr lang="en-US" dirty="0"/>
              <a:t> a pharmacy must submit the notification not later than the next business day after the departure of the pharmacist-in-charge.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7EC90DD-7341-692F-75DB-B5165F5D13E1}"/>
              </a:ext>
            </a:extLst>
          </p:cNvPr>
          <p:cNvGrpSpPr/>
          <p:nvPr/>
        </p:nvGrpSpPr>
        <p:grpSpPr>
          <a:xfrm>
            <a:off x="16999709" y="-67120"/>
            <a:ext cx="1401815" cy="10434938"/>
            <a:chOff x="0" y="0"/>
            <a:chExt cx="326008" cy="2426767"/>
          </a:xfrm>
        </p:grpSpPr>
        <p:sp>
          <p:nvSpPr>
            <p:cNvPr id="5" name="Freeform 3">
              <a:extLst>
                <a:ext uri="{FF2B5EF4-FFF2-40B4-BE49-F238E27FC236}">
                  <a16:creationId xmlns:a16="http://schemas.microsoft.com/office/drawing/2014/main" id="{C201771A-A9FA-A6C5-3412-4EBE21075323}"/>
                </a:ext>
              </a:extLst>
            </p:cNvPr>
            <p:cNvSpPr/>
            <p:nvPr/>
          </p:nvSpPr>
          <p:spPr>
            <a:xfrm>
              <a:off x="0" y="0"/>
              <a:ext cx="326008" cy="2426767"/>
            </a:xfrm>
            <a:custGeom>
              <a:avLst/>
              <a:gdLst/>
              <a:ahLst/>
              <a:cxnLst/>
              <a:rect l="l" t="t" r="r" b="b"/>
              <a:pathLst>
                <a:path w="326008" h="2426767">
                  <a:moveTo>
                    <a:pt x="0" y="0"/>
                  </a:moveTo>
                  <a:lnTo>
                    <a:pt x="326008" y="0"/>
                  </a:lnTo>
                  <a:lnTo>
                    <a:pt x="326008" y="2426767"/>
                  </a:lnTo>
                  <a:lnTo>
                    <a:pt x="0" y="2426767"/>
                  </a:lnTo>
                  <a:close/>
                </a:path>
              </a:pathLst>
            </a:custGeom>
            <a:solidFill>
              <a:srgbClr val="000342"/>
            </a:solidFill>
          </p:spPr>
          <p:txBody>
            <a:bodyPr/>
            <a:lstStyle/>
            <a:p>
              <a:endParaRPr lang="en-US"/>
            </a:p>
          </p:txBody>
        </p:sp>
      </p:grpSp>
      <p:sp>
        <p:nvSpPr>
          <p:cNvPr id="9" name="TextBox 8">
            <a:extLst>
              <a:ext uri="{FF2B5EF4-FFF2-40B4-BE49-F238E27FC236}">
                <a16:creationId xmlns:a16="http://schemas.microsoft.com/office/drawing/2014/main" id="{A45BC78B-CE4F-1F32-7F82-42A584179EA5}"/>
              </a:ext>
            </a:extLst>
          </p:cNvPr>
          <p:cNvSpPr txBox="1"/>
          <p:nvPr/>
        </p:nvSpPr>
        <p:spPr>
          <a:xfrm rot="16200000">
            <a:off x="13051343" y="5074460"/>
            <a:ext cx="9298546" cy="373115"/>
          </a:xfrm>
          <a:prstGeom prst="rect">
            <a:avLst/>
          </a:prstGeom>
          <a:noFill/>
        </p:spPr>
        <p:txBody>
          <a:bodyPr wrap="square">
            <a:spAutoFit/>
          </a:bodyPr>
          <a:lstStyle/>
          <a:p>
            <a:pPr algn="r">
              <a:lnSpc>
                <a:spcPts val="2239"/>
              </a:lnSpc>
            </a:pPr>
            <a:r>
              <a:rPr lang="en-US" sz="1800" spc="127" dirty="0">
                <a:solidFill>
                  <a:srgbClr val="FFFFFF"/>
                </a:solidFill>
                <a:latin typeface="HK Grotesk Bold"/>
              </a:rPr>
              <a:t>TEXAS STATE BOARD OF PHARMACY</a:t>
            </a:r>
          </a:p>
        </p:txBody>
      </p:sp>
      <p:sp>
        <p:nvSpPr>
          <p:cNvPr id="10" name="Title 9">
            <a:extLst>
              <a:ext uri="{FF2B5EF4-FFF2-40B4-BE49-F238E27FC236}">
                <a16:creationId xmlns:a16="http://schemas.microsoft.com/office/drawing/2014/main" id="{DA43C034-7FC4-4C7C-5288-2507E4E7057D}"/>
              </a:ext>
            </a:extLst>
          </p:cNvPr>
          <p:cNvSpPr>
            <a:spLocks noGrp="1"/>
          </p:cNvSpPr>
          <p:nvPr>
            <p:ph type="title"/>
          </p:nvPr>
        </p:nvSpPr>
        <p:spPr>
          <a:xfrm>
            <a:off x="457199" y="274638"/>
            <a:ext cx="16289384" cy="1143000"/>
          </a:xfrm>
        </p:spPr>
        <p:txBody>
          <a:bodyPr>
            <a:noAutofit/>
          </a:bodyPr>
          <a:lstStyle/>
          <a:p>
            <a:pPr algn="l"/>
            <a:r>
              <a:rPr lang="en-US" sz="5200" dirty="0">
                <a:solidFill>
                  <a:schemeClr val="tx2">
                    <a:lumMod val="50000"/>
                  </a:schemeClr>
                </a:solidFill>
                <a:latin typeface="Vesper Libre Bold" panose="020B0604020202020204" charset="0"/>
                <a:cs typeface="Vesper Libre Bold" panose="020B0604020202020204" charset="0"/>
              </a:rPr>
              <a:t>Temporary Closure of a Pharmacy – No  PIC (cont.)</a:t>
            </a:r>
          </a:p>
        </p:txBody>
      </p:sp>
      <p:sp>
        <p:nvSpPr>
          <p:cNvPr id="11" name="Content Placeholder 10">
            <a:extLst>
              <a:ext uri="{FF2B5EF4-FFF2-40B4-BE49-F238E27FC236}">
                <a16:creationId xmlns:a16="http://schemas.microsoft.com/office/drawing/2014/main" id="{A908DE0E-51FF-6B82-7509-7FF924161CFE}"/>
              </a:ext>
            </a:extLst>
          </p:cNvPr>
          <p:cNvSpPr>
            <a:spLocks noGrp="1"/>
          </p:cNvSpPr>
          <p:nvPr>
            <p:ph idx="1"/>
          </p:nvPr>
        </p:nvSpPr>
        <p:spPr>
          <a:xfrm>
            <a:off x="2011680" y="2743200"/>
            <a:ext cx="13185390" cy="6490952"/>
          </a:xfrm>
        </p:spPr>
        <p:txBody>
          <a:bodyPr>
            <a:normAutofit/>
          </a:bodyPr>
          <a:lstStyle/>
          <a:p>
            <a:pPr marL="0" indent="0">
              <a:buNone/>
            </a:pPr>
            <a:r>
              <a:rPr lang="en-US" dirty="0">
                <a:latin typeface="HK Grotesk Light" panose="020B0604020202020204" charset="0"/>
              </a:rPr>
              <a:t>If a pharmacy temporarily closes for lack of a pharmacist-in-charge, the pharmacy must: </a:t>
            </a:r>
          </a:p>
          <a:p>
            <a:pPr lvl="1"/>
            <a:r>
              <a:rPr lang="en-US" sz="3200" dirty="0">
                <a:latin typeface="HK Grotesk Light" panose="020B0604020202020204" charset="0"/>
              </a:rPr>
              <a:t>only allow access to the prescription department if a pharmacist is present;  </a:t>
            </a:r>
          </a:p>
          <a:p>
            <a:pPr lvl="1"/>
            <a:r>
              <a:rPr lang="en-US" sz="3200" dirty="0">
                <a:latin typeface="HK Grotesk Light" panose="020B0604020202020204" charset="0"/>
              </a:rPr>
              <a:t>send a notification to the board; and  </a:t>
            </a:r>
          </a:p>
          <a:p>
            <a:pPr lvl="1"/>
            <a:r>
              <a:rPr lang="en-US" sz="3200" dirty="0">
                <a:solidFill>
                  <a:srgbClr val="0033CC"/>
                </a:solidFill>
                <a:latin typeface="HK Grotesk Light" panose="020B0604020202020204" charset="0"/>
              </a:rPr>
              <a:t>either</a:t>
            </a:r>
            <a:r>
              <a:rPr lang="en-US" sz="3200" dirty="0">
                <a:latin typeface="HK Grotesk Light" panose="020B0604020202020204" charset="0"/>
              </a:rPr>
              <a:t>:  </a:t>
            </a:r>
          </a:p>
          <a:p>
            <a:pPr lvl="2"/>
            <a:r>
              <a:rPr lang="en-US" sz="3200" dirty="0">
                <a:latin typeface="HK Grotesk Light" panose="020B0604020202020204" charset="0"/>
              </a:rPr>
              <a:t>reopen within 48 hours under the supervision of a new pharmacist-in-charge who has been reported the change to the board; </a:t>
            </a:r>
            <a:r>
              <a:rPr lang="en-US" sz="3200" b="1" dirty="0">
                <a:latin typeface="HK Grotesk Light" panose="020B0604020202020204" charset="0"/>
              </a:rPr>
              <a:t>or </a:t>
            </a:r>
            <a:r>
              <a:rPr lang="en-US" sz="3200" dirty="0">
                <a:latin typeface="HK Grotesk Light" panose="020B0604020202020204" charset="0"/>
              </a:rPr>
              <a:t> </a:t>
            </a:r>
          </a:p>
          <a:p>
            <a:pPr lvl="2"/>
            <a:r>
              <a:rPr lang="en-US" sz="3200" dirty="0">
                <a:latin typeface="HK Grotesk Light" panose="020B0604020202020204" charset="0"/>
              </a:rPr>
              <a:t>comply with regulation regarding permanently closing a pharmacy</a:t>
            </a:r>
          </a:p>
        </p:txBody>
      </p:sp>
    </p:spTree>
    <p:extLst>
      <p:ext uri="{BB962C8B-B14F-4D97-AF65-F5344CB8AC3E}">
        <p14:creationId xmlns:p14="http://schemas.microsoft.com/office/powerpoint/2010/main" val="2155283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779834B0799145B81575707E35A863" ma:contentTypeVersion="3" ma:contentTypeDescription="Create a new document." ma:contentTypeScope="" ma:versionID="79e1b78fb53d5fe1219ce13c7858f65b">
  <xsd:schema xmlns:xsd="http://www.w3.org/2001/XMLSchema" xmlns:xs="http://www.w3.org/2001/XMLSchema" xmlns:p="http://schemas.microsoft.com/office/2006/metadata/properties" xmlns:ns2="bce2a631-57e8-46eb-bf3e-ab5e6a77f242" targetNamespace="http://schemas.microsoft.com/office/2006/metadata/properties" ma:root="true" ma:fieldsID="ff438fb34feb2cf1505cfa46db1b4539" ns2:_="">
    <xsd:import namespace="bce2a631-57e8-46eb-bf3e-ab5e6a77f2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e2a631-57e8-46eb-bf3e-ab5e6a77f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BFA641-9EB9-4F48-8BB3-D4FDF4F97293}">
  <ds:schemaRefs>
    <ds:schemaRef ds:uri="http://schemas.microsoft.com/sharepoint/v3/contenttype/forms"/>
  </ds:schemaRefs>
</ds:datastoreItem>
</file>

<file path=customXml/itemProps2.xml><?xml version="1.0" encoding="utf-8"?>
<ds:datastoreItem xmlns:ds="http://schemas.openxmlformats.org/officeDocument/2006/customXml" ds:itemID="{29033E0A-0865-4E14-B6D2-AB7B3460EA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e2a631-57e8-46eb-bf3e-ab5e6a77f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12020</TotalTime>
  <Words>8962</Words>
  <Application>Microsoft Office PowerPoint</Application>
  <PresentationFormat>Custom</PresentationFormat>
  <Paragraphs>748</Paragraphs>
  <Slides>61</Slides>
  <Notes>60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61</vt:i4>
      </vt:variant>
    </vt:vector>
  </HeadingPairs>
  <TitlesOfParts>
    <vt:vector size="75" baseType="lpstr">
      <vt:lpstr>HK Grotesk Light</vt:lpstr>
      <vt:lpstr>Vesper Libre Bold Bold</vt:lpstr>
      <vt:lpstr>Calibri</vt:lpstr>
      <vt:lpstr>HK Grotesk Bold</vt:lpstr>
      <vt:lpstr>Times New Roman</vt:lpstr>
      <vt:lpstr>HK Grotesk Bold Bold</vt:lpstr>
      <vt:lpstr>HK Grotesk Light Bold</vt:lpstr>
      <vt:lpstr>Courier</vt:lpstr>
      <vt:lpstr>Vesper Libre Bold</vt:lpstr>
      <vt:lpstr>Aptos</vt:lpstr>
      <vt:lpstr>HK Grotesk Medium</vt:lpstr>
      <vt:lpstr>Courier New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Temporary Closure of a Pharmacy – No  PIC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PMP Administrative Penalty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11G3HG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LARU-main-template-nov2023</dc:title>
  <dc:creator>Synthia Hill</dc:creator>
  <cp:lastModifiedBy>Alejandra Caraballo</cp:lastModifiedBy>
  <cp:revision>12</cp:revision>
  <dcterms:created xsi:type="dcterms:W3CDTF">2006-08-16T00:00:00Z</dcterms:created>
  <dcterms:modified xsi:type="dcterms:W3CDTF">2025-05-20T18:25:22Z</dcterms:modified>
  <dc:identifier>DAFlv9tJW4o</dc:identifier>
</cp:coreProperties>
</file>